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846" r:id="rId5"/>
    <p:sldMasterId id="2147483879" r:id="rId6"/>
  </p:sldMasterIdLst>
  <p:notesMasterIdLst>
    <p:notesMasterId r:id="rId44"/>
  </p:notesMasterIdLst>
  <p:handoutMasterIdLst>
    <p:handoutMasterId r:id="rId45"/>
  </p:handoutMasterIdLst>
  <p:sldIdLst>
    <p:sldId id="354" r:id="rId7"/>
    <p:sldId id="362" r:id="rId8"/>
    <p:sldId id="372" r:id="rId9"/>
    <p:sldId id="373" r:id="rId10"/>
    <p:sldId id="378" r:id="rId11"/>
    <p:sldId id="440" r:id="rId12"/>
    <p:sldId id="461" r:id="rId13"/>
    <p:sldId id="256" r:id="rId14"/>
    <p:sldId id="374" r:id="rId15"/>
    <p:sldId id="321" r:id="rId16"/>
    <p:sldId id="382" r:id="rId17"/>
    <p:sldId id="345" r:id="rId18"/>
    <p:sldId id="371" r:id="rId19"/>
    <p:sldId id="436" r:id="rId20"/>
    <p:sldId id="435" r:id="rId21"/>
    <p:sldId id="433" r:id="rId22"/>
    <p:sldId id="375" r:id="rId23"/>
    <p:sldId id="938" r:id="rId24"/>
    <p:sldId id="939" r:id="rId25"/>
    <p:sldId id="464" r:id="rId26"/>
    <p:sldId id="964" r:id="rId27"/>
    <p:sldId id="376" r:id="rId28"/>
    <p:sldId id="384" r:id="rId29"/>
    <p:sldId id="377" r:id="rId30"/>
    <p:sldId id="385" r:id="rId31"/>
    <p:sldId id="966" r:id="rId32"/>
    <p:sldId id="387" r:id="rId33"/>
    <p:sldId id="357" r:id="rId34"/>
    <p:sldId id="356" r:id="rId35"/>
    <p:sldId id="363" r:id="rId36"/>
    <p:sldId id="364" r:id="rId37"/>
    <p:sldId id="367" r:id="rId38"/>
    <p:sldId id="368" r:id="rId39"/>
    <p:sldId id="369" r:id="rId40"/>
    <p:sldId id="365" r:id="rId41"/>
    <p:sldId id="366" r:id="rId42"/>
    <p:sldId id="37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slides" id="{181D2C02-83EB-4D36-8480-ADD192D6B133}">
          <p14:sldIdLst>
            <p14:sldId id="354"/>
            <p14:sldId id="362"/>
            <p14:sldId id="372"/>
            <p14:sldId id="373"/>
            <p14:sldId id="378"/>
            <p14:sldId id="440"/>
            <p14:sldId id="461"/>
            <p14:sldId id="256"/>
            <p14:sldId id="374"/>
            <p14:sldId id="321"/>
            <p14:sldId id="382"/>
            <p14:sldId id="345"/>
            <p14:sldId id="371"/>
            <p14:sldId id="436"/>
            <p14:sldId id="435"/>
            <p14:sldId id="433"/>
            <p14:sldId id="375"/>
            <p14:sldId id="938"/>
            <p14:sldId id="939"/>
            <p14:sldId id="464"/>
            <p14:sldId id="964"/>
            <p14:sldId id="376"/>
            <p14:sldId id="384"/>
            <p14:sldId id="377"/>
            <p14:sldId id="385"/>
            <p14:sldId id="966"/>
            <p14:sldId id="387"/>
          </p14:sldIdLst>
        </p14:section>
        <p14:section name="More useful slides" id="{0AE2FE91-5B1D-4ABD-84C2-FBD837473E59}">
          <p14:sldIdLst>
            <p14:sldId id="357"/>
            <p14:sldId id="356"/>
            <p14:sldId id="363"/>
            <p14:sldId id="364"/>
            <p14:sldId id="367"/>
            <p14:sldId id="368"/>
            <p14:sldId id="369"/>
            <p14:sldId id="365"/>
            <p14:sldId id="366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7A827"/>
    <a:srgbClr val="243685"/>
    <a:srgbClr val="FFCC99"/>
    <a:srgbClr val="006600"/>
    <a:srgbClr val="D5D2ED"/>
    <a:srgbClr val="FFC2DC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4845E-D99A-2DE7-E4BA-5A88145EFE28}" v="1219" dt="2020-03-04T11:02:01.518"/>
    <p1510:client id="{099F637F-950A-844D-B0A7-5710B6ACB9B2}" v="224" dt="2020-03-04T10:18:34.561"/>
    <p1510:client id="{142743EF-7A57-8133-583C-9B1127EB39CD}" v="22" dt="2020-03-04T11:00:44.435"/>
    <p1510:client id="{1873DE27-9AAA-C8DC-7489-1AD03761303F}" v="1" dt="2020-03-04T10:13:27.889"/>
    <p1510:client id="{1A10E6F2-6DDD-5CAF-43E0-934A302A20FC}" v="8" dt="2020-03-04T08:41:57.650"/>
    <p1510:client id="{1C3D2FB3-E518-1372-4A6C-297ACCC2446E}" v="1" dt="2020-03-04T10:33:15.393"/>
    <p1510:client id="{2918FF2A-89F0-62F2-0239-85167ED1930E}" v="121" dt="2020-03-04T10:07:24.937"/>
    <p1510:client id="{2EB7FC3B-9ADF-5582-A841-439F188BAE5D}" v="526" dt="2020-03-04T08:55:48.471"/>
    <p1510:client id="{30F51D69-0034-510B-14BF-B790CB3E27F3}" v="24" dt="2020-03-04T10:51:15.257"/>
    <p1510:client id="{433D47D3-A406-4AA3-AF28-2CD981119194}" v="761" dt="2020-03-04T10:57:36.264"/>
    <p1510:client id="{4FE60CC2-7F52-3527-6B38-6CB8DBDABFBE}" v="2" dt="2020-03-04T10:48:39.624"/>
    <p1510:client id="{7E3DCB23-15FF-550B-8AC3-4126D8BFF7FA}" v="24" dt="2020-03-04T10:54:37.580"/>
    <p1510:client id="{84D123EC-00F6-225F-E961-36B6C1ECFD44}" v="9" dt="2020-03-04T09:31:57.710"/>
    <p1510:client id="{8C9B87BB-630A-9EC5-8895-AE562C7E3045}" v="17" dt="2020-03-04T09:44:24.360"/>
    <p1510:client id="{92CD3943-7313-2587-862A-A3E1F62AA797}" v="7" dt="2020-03-04T08:39:33.029"/>
    <p1510:client id="{A3565C1B-E94B-4EA5-97F3-5E024634A5C7}" v="11" dt="2020-03-04T10:55:24.349"/>
    <p1510:client id="{A56E648A-456D-C944-840D-EBE189C6AE59}" v="446" dt="2020-03-04T09:43:17.166"/>
    <p1510:client id="{A9376355-70F4-2187-9878-6679EE4E29C6}" v="6" dt="2020-03-04T09:37:00.616"/>
    <p1510:client id="{DB76AF64-6B71-43F1-B7DF-AEBC5C32EE29}" v="4" dt="2020-03-04T09:29:14.642"/>
    <p1510:client id="{EB6D9F1C-D52C-8975-7D00-C76105A3895A}" v="32" dt="2020-03-04T09:49:59.037"/>
    <p1510:client id="{F20D0F2B-B24C-2572-6628-178008AB0B36}" v="1" dt="2020-03-04T10:13:0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>
        <p:guide orient="horz" pos="1729"/>
        <p:guide pos="4363"/>
        <p:guide orient="horz" pos="214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04/03/2020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>
              <a:cs typeface="Calibri"/>
            </a:endParaRPr>
          </a:p>
          <a:p>
            <a:pPr algn="ctr"/>
            <a:r>
              <a:rPr lang="en-US"/>
              <a:t>  </a:t>
            </a:r>
            <a:endParaRPr lang="fr-FR"/>
          </a:p>
          <a:p>
            <a:pPr algn="ctr"/>
            <a:r>
              <a:rPr lang="en-US" b="1"/>
              <a:t>Objective</a:t>
            </a:r>
            <a:r>
              <a:rPr lang="en-US"/>
              <a:t> </a:t>
            </a:r>
            <a:endParaRPr lang="fr-FR"/>
          </a:p>
          <a:p>
            <a:r>
              <a:rPr lang="en-US"/>
              <a:t>Find new ideas to reduce time and/or perceived time in our applications </a:t>
            </a:r>
            <a:r>
              <a:rPr lang="en-US" b="1"/>
              <a:t>by 30%.</a:t>
            </a:r>
            <a:r>
              <a:rPr lang="en-US"/>
              <a:t> </a:t>
            </a:r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25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redux logic into </a:t>
            </a:r>
            <a:r>
              <a:rPr lang="en-US" err="1"/>
              <a:t>Javascript</a:t>
            </a:r>
            <a:r>
              <a:rPr lang="en-US"/>
              <a:t> Workers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908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222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7585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10 min, list as many ideas as possible to make these AT-ATs quicker.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1912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about elderly, disabled people.</a:t>
            </a:r>
          </a:p>
          <a:p>
            <a:r>
              <a:rPr lang="en-US"/>
              <a:t>What does it mean for them to make the applications/interfaces quicker?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33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3416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about industries where response time is key.</a:t>
            </a:r>
            <a:br>
              <a:rPr lang="en-US"/>
            </a:br>
            <a:r>
              <a:rPr lang="en-US"/>
              <a:t>How did they manage to reach their objectives? Anything we could re-use?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68472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would mean having quicker interfaces for this user?</a:t>
            </a:r>
            <a:br>
              <a:rPr lang="en-US"/>
            </a:br>
            <a:r>
              <a:rPr lang="en-US"/>
              <a:t>How would we help him achieve his goal?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35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>
                <a:cs typeface="Calibri"/>
              </a:rPr>
              <a:t>Many ideas (</a:t>
            </a:r>
            <a:r>
              <a:rPr lang="en-IE"/>
              <a:t>500 views by 150 people</a:t>
            </a:r>
            <a:r>
              <a:rPr lang="en-IE">
                <a:cs typeface="Calibri"/>
              </a:rPr>
              <a:t>) have been </a:t>
            </a:r>
            <a:r>
              <a:rPr lang="en-IE" dirty="0">
                <a:cs typeface="Calibri"/>
              </a:rPr>
              <a:t>suggested</a:t>
            </a:r>
            <a:r>
              <a:rPr lang="en-IE">
                <a:cs typeface="Calibri"/>
              </a:rPr>
              <a:t>! 29.</a:t>
            </a:r>
          </a:p>
          <a:p>
            <a:r>
              <a:rPr lang="en-IE">
                <a:cs typeface="Calibri"/>
              </a:rPr>
              <a:t>Lots of outcome during the 4 ideation </a:t>
            </a:r>
            <a:r>
              <a:rPr lang="en-IE" err="1">
                <a:cs typeface="Calibri"/>
              </a:rPr>
              <a:t>sessoins</a:t>
            </a:r>
            <a:r>
              <a:rPr lang="en-IE">
                <a:cs typeface="Calibri"/>
              </a:rPr>
              <a:t> (2 in BLR and 2 in NCE)</a:t>
            </a:r>
          </a:p>
          <a:p>
            <a:endParaRPr lang="en-IE">
              <a:cs typeface="Calibri"/>
            </a:endParaRPr>
          </a:p>
          <a:p>
            <a:r>
              <a:rPr lang="en-IE">
                <a:cs typeface="Calibri"/>
              </a:rPr>
              <a:t>Among all the them the focus is now </a:t>
            </a:r>
            <a:r>
              <a:rPr lang="en-IE" u="sng" dirty="0">
                <a:cs typeface="Calibri"/>
              </a:rPr>
              <a:t>on 5 of them</a:t>
            </a:r>
            <a:r>
              <a:rPr lang="en-IE">
                <a:cs typeface="Calibri"/>
              </a:rPr>
              <a:t>.</a:t>
            </a:r>
          </a:p>
          <a:p>
            <a:endParaRPr lang="en-IE">
              <a:cs typeface="Calibri"/>
            </a:endParaRPr>
          </a:p>
          <a:p>
            <a:r>
              <a:rPr lang="en-IE">
                <a:cs typeface="Calibri"/>
              </a:rPr>
              <a:t>Purpose of this meeting is to review them quickly: in 3 min. Team, Problem fixed, Idea and Deliveries</a:t>
            </a:r>
          </a:p>
          <a:p>
            <a:endParaRPr lang="en-IE">
              <a:cs typeface="Calibri"/>
            </a:endParaRPr>
          </a:p>
          <a:p>
            <a:endParaRPr lang="en-IE">
              <a:cs typeface="Calibri"/>
            </a:endParaRPr>
          </a:p>
          <a:p>
            <a:endParaRPr lang="en-IE">
              <a:cs typeface="Calibri"/>
            </a:endParaRPr>
          </a:p>
          <a:p>
            <a:endParaRPr lang="en-IE">
              <a:cs typeface="Calibri"/>
            </a:endParaRPr>
          </a:p>
          <a:p>
            <a:endParaRPr lang="en-IE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69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non regular travelers it can be stressful as the complexity is error prone (error in the name..).. For these 2 types of population there is a need for support when completing the booking.</a:t>
            </a:r>
          </a:p>
          <a:p>
            <a:endParaRPr lang="en-US"/>
          </a:p>
          <a:p>
            <a:r>
              <a:rPr lang="en-US"/>
              <a:t>This will accelerate the booking creation and at the same time optimize passenger information accuracy.</a:t>
            </a:r>
          </a:p>
          <a:p>
            <a:pPr lvl="0"/>
            <a:r>
              <a:rPr lang="en-US" sz="1600"/>
              <a:t>Let's take, for example a regular </a:t>
            </a:r>
            <a:r>
              <a:rPr lang="en-US" sz="1600" err="1"/>
              <a:t>traveller</a:t>
            </a:r>
            <a:r>
              <a:rPr lang="en-US" sz="1600"/>
              <a:t>, who works in PAR during the week, and need to go home in NCE for the week-end:</a:t>
            </a:r>
          </a:p>
          <a:p>
            <a:pPr lvl="0"/>
            <a:r>
              <a:rPr lang="en-US" sz="1600"/>
              <a:t>The system should directly propose his favorite flight, according to his flight history for the </a:t>
            </a:r>
            <a:r>
              <a:rPr lang="en-US" sz="1600" err="1"/>
              <a:t>friday</a:t>
            </a:r>
            <a:r>
              <a:rPr lang="en-US" sz="1600"/>
              <a:t> </a:t>
            </a:r>
            <a:r>
              <a:rPr lang="en-US" sz="1600" err="1"/>
              <a:t>evenin</a:t>
            </a:r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0"/>
            <a:r>
              <a:rPr lang="en-US" sz="1600"/>
              <a:t>Agenda as an </a:t>
            </a:r>
            <a:r>
              <a:rPr lang="en-US" sz="1600" err="1"/>
              <a:t>input:On</a:t>
            </a:r>
            <a:r>
              <a:rPr lang="en-US" sz="1600"/>
              <a:t> a particular Monday and for the whole week, the traveler has to attend a workshop in London-&gt; The system should display a warning on a mismatch with calendar and then propose him the right flights combination: </a:t>
            </a:r>
            <a:r>
              <a:rPr lang="en-IE" sz="1600"/>
              <a:t>NCE-PAR-LON-NCE</a:t>
            </a:r>
          </a:p>
          <a:p>
            <a:pPr lvl="0"/>
            <a:r>
              <a:rPr lang="en-US" sz="1600"/>
              <a:t>I</a:t>
            </a:r>
            <a:r>
              <a:rPr lang="en-IE" sz="1600"/>
              <a:t>f the </a:t>
            </a:r>
            <a:r>
              <a:rPr lang="en-IE" sz="1600" err="1"/>
              <a:t>traveler</a:t>
            </a:r>
            <a:r>
              <a:rPr lang="en-IE" sz="1600"/>
              <a:t> has a personal event up to 7PM on Sunday, the system should remind him that the usual flight at 6PM does not match his constraints, and then propose him relevant alternatives</a:t>
            </a:r>
          </a:p>
          <a:p>
            <a:pPr lvl="1"/>
            <a:endParaRPr lang="en-US" sz="1600"/>
          </a:p>
          <a:p>
            <a:endParaRPr lang="en-US"/>
          </a:p>
          <a:p>
            <a:endParaRPr lang="en-GB" noProof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09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900" b="1" noProof="0"/>
              <a:t>Cover example with no photo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900" noProof="0"/>
              <a:t>To update the text,  just click on the text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900" noProof="0"/>
              <a:t>To</a:t>
            </a:r>
            <a:r>
              <a:rPr lang="en-GB" sz="900" baseline="0" noProof="0"/>
              <a:t> get m</a:t>
            </a:r>
            <a:r>
              <a:rPr lang="en-GB" sz="900" noProof="0"/>
              <a:t>ore slides with this layout</a:t>
            </a:r>
            <a:r>
              <a:rPr lang="en-GB" sz="900" baseline="0" noProof="0"/>
              <a:t> just c</a:t>
            </a:r>
            <a:r>
              <a:rPr lang="en-GB" sz="900" noProof="0"/>
              <a:t>opy this</a:t>
            </a:r>
            <a:r>
              <a:rPr lang="en-GB" sz="900" baseline="0" noProof="0"/>
              <a:t> </a:t>
            </a:r>
            <a:r>
              <a:rPr lang="en-GB" sz="900" noProof="0"/>
              <a:t>slide and paste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None/>
              <a:tabLst/>
              <a:defRPr/>
            </a:pPr>
            <a:endParaRPr lang="en-GB" sz="900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8739B-D4C8-44A6-B797-7501FD315B1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716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chemeClr val="accent2"/>
              </a:buClr>
              <a:buFont typeface="Calibri" panose="020F0502020204030204" pitchFamily="34" charset="0"/>
              <a:buChar char="_"/>
            </a:pPr>
            <a:r>
              <a:rPr lang="en-GB" sz="1100">
                <a:latin typeface="+mj-lt"/>
              </a:rPr>
              <a:t>Please read these useful</a:t>
            </a:r>
            <a:r>
              <a:rPr lang="en-GB" sz="1100" baseline="0">
                <a:latin typeface="+mj-lt"/>
              </a:rPr>
              <a:t> tips </a:t>
            </a:r>
            <a:r>
              <a:rPr lang="en-GB" sz="1100">
                <a:latin typeface="+mj-lt"/>
              </a:rPr>
              <a:t>before you start using this template</a:t>
            </a:r>
          </a:p>
          <a:p>
            <a:pPr marL="171450" indent="-171450">
              <a:buClr>
                <a:schemeClr val="accent2"/>
              </a:buClr>
              <a:buFont typeface="Calibri" panose="020F0502020204030204" pitchFamily="34" charset="0"/>
              <a:buChar char="_"/>
            </a:pPr>
            <a:r>
              <a:rPr lang="en-GB" sz="1100">
                <a:latin typeface="+mj-lt"/>
              </a:rPr>
              <a:t>Remove this slide when your PPT is ready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8739B-D4C8-44A6-B797-7501FD315B1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0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customers want to access airline services, they are given the choice between the web and the app.</a:t>
            </a:r>
          </a:p>
          <a:p>
            <a:r>
              <a:rPr lang="en-US"/>
              <a:t>And they are going to go one way or the other depending on criteria.</a:t>
            </a:r>
          </a:p>
          <a:p>
            <a:endParaRPr lang="en-US"/>
          </a:p>
          <a:p>
            <a:r>
              <a:rPr lang="en-US"/>
              <a:t>Web apps have reach, but native apps have capabilities such as...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3587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Web Apps (PWA) are built and enhanced with modern APIs to deliver native-like capabilities, reliability, and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installability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while reaching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anyone, anywhere, on any device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single codebase.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76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think the committed scope is to: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manifest file for bookmark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 screen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using the service worker to fetch all of the statics.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perceived response time for the user.</a:t>
            </a:r>
          </a:p>
          <a:p>
            <a:endParaRPr lang="en-IE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possible, I'll try to add offline support by: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a continuous banner when the network is not there.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the user to continue the cart order offline(browser only).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internet is available, a push notification is sent.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browser cart is pushed to the server and then the payment is made normally.</a:t>
            </a:r>
          </a:p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531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989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2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cxnSp>
        <p:nvCxnSpPr>
          <p:cNvPr id="9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17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cxnSp>
        <p:nvCxnSpPr>
          <p:cNvPr id="3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cxnSp>
        <p:nvCxnSpPr>
          <p:cNvPr id="19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5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6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4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161243" y="358713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grpSp>
        <p:nvGrpSpPr>
          <p:cNvPr id="59" name="Grupo 35">
            <a:extLst>
              <a:ext uri="{FF2B5EF4-FFF2-40B4-BE49-F238E27FC236}">
                <a16:creationId xmlns:a16="http://schemas.microsoft.com/office/drawing/2014/main" id="{00765CF7-485C-4032-8D13-ED992636CFC3}"/>
              </a:ext>
            </a:extLst>
          </p:cNvPr>
          <p:cNvGrpSpPr/>
          <p:nvPr userDrawn="1"/>
        </p:nvGrpSpPr>
        <p:grpSpPr>
          <a:xfrm>
            <a:off x="438013" y="6534959"/>
            <a:ext cx="1322281" cy="98746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60" name="Freeform 177">
              <a:extLst>
                <a:ext uri="{FF2B5EF4-FFF2-40B4-BE49-F238E27FC236}">
                  <a16:creationId xmlns:a16="http://schemas.microsoft.com/office/drawing/2014/main" id="{C75A60B4-900E-4B12-88E6-1906A24FE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178">
              <a:extLst>
                <a:ext uri="{FF2B5EF4-FFF2-40B4-BE49-F238E27FC236}">
                  <a16:creationId xmlns:a16="http://schemas.microsoft.com/office/drawing/2014/main" id="{55DE6554-CBB4-40C3-8DFA-5B41D918B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179">
              <a:extLst>
                <a:ext uri="{FF2B5EF4-FFF2-40B4-BE49-F238E27FC236}">
                  <a16:creationId xmlns:a16="http://schemas.microsoft.com/office/drawing/2014/main" id="{D24005D4-D41D-4A28-AE3A-903F3E4E8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80">
              <a:extLst>
                <a:ext uri="{FF2B5EF4-FFF2-40B4-BE49-F238E27FC236}">
                  <a16:creationId xmlns:a16="http://schemas.microsoft.com/office/drawing/2014/main" id="{BCF94F72-E6A1-4189-9A78-ECD74E29C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81">
              <a:extLst>
                <a:ext uri="{FF2B5EF4-FFF2-40B4-BE49-F238E27FC236}">
                  <a16:creationId xmlns:a16="http://schemas.microsoft.com/office/drawing/2014/main" id="{4BD8A3DC-E8B6-43EF-B3E0-05BDCE8DA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182">
              <a:extLst>
                <a:ext uri="{FF2B5EF4-FFF2-40B4-BE49-F238E27FC236}">
                  <a16:creationId xmlns:a16="http://schemas.microsoft.com/office/drawing/2014/main" id="{BA9FE523-0F0B-4F18-A526-3E94D5EA5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183">
              <a:extLst>
                <a:ext uri="{FF2B5EF4-FFF2-40B4-BE49-F238E27FC236}">
                  <a16:creationId xmlns:a16="http://schemas.microsoft.com/office/drawing/2014/main" id="{E4AC22FF-E578-49C8-A601-E7ACF1C19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184">
              <a:extLst>
                <a:ext uri="{FF2B5EF4-FFF2-40B4-BE49-F238E27FC236}">
                  <a16:creationId xmlns:a16="http://schemas.microsoft.com/office/drawing/2014/main" id="{E948ECFD-6B2B-4C3A-867B-68A94E4C9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85">
              <a:extLst>
                <a:ext uri="{FF2B5EF4-FFF2-40B4-BE49-F238E27FC236}">
                  <a16:creationId xmlns:a16="http://schemas.microsoft.com/office/drawing/2014/main" id="{2CB2137B-D6D7-432F-966C-F0815D10D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186">
              <a:extLst>
                <a:ext uri="{FF2B5EF4-FFF2-40B4-BE49-F238E27FC236}">
                  <a16:creationId xmlns:a16="http://schemas.microsoft.com/office/drawing/2014/main" id="{7C64E000-1982-4EFC-9921-3CEF25D3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id="{E20CA11F-1159-4062-887B-34C8EB3D4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188">
              <a:extLst>
                <a:ext uri="{FF2B5EF4-FFF2-40B4-BE49-F238E27FC236}">
                  <a16:creationId xmlns:a16="http://schemas.microsoft.com/office/drawing/2014/main" id="{6A94B107-236A-4725-87C2-4D77156B96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189">
              <a:extLst>
                <a:ext uri="{FF2B5EF4-FFF2-40B4-BE49-F238E27FC236}">
                  <a16:creationId xmlns:a16="http://schemas.microsoft.com/office/drawing/2014/main" id="{A145DBEA-E59A-4578-84E0-CE2243E5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190">
              <a:extLst>
                <a:ext uri="{FF2B5EF4-FFF2-40B4-BE49-F238E27FC236}">
                  <a16:creationId xmlns:a16="http://schemas.microsoft.com/office/drawing/2014/main" id="{B5871D3A-5EF5-420B-BE52-C1D544705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191">
              <a:extLst>
                <a:ext uri="{FF2B5EF4-FFF2-40B4-BE49-F238E27FC236}">
                  <a16:creationId xmlns:a16="http://schemas.microsoft.com/office/drawing/2014/main" id="{DF3C6EFB-E441-4EA3-A3DF-E615D84CC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192">
              <a:extLst>
                <a:ext uri="{FF2B5EF4-FFF2-40B4-BE49-F238E27FC236}">
                  <a16:creationId xmlns:a16="http://schemas.microsoft.com/office/drawing/2014/main" id="{CBF3BECB-E5DD-4BB8-87D2-4D739B2C5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193">
              <a:extLst>
                <a:ext uri="{FF2B5EF4-FFF2-40B4-BE49-F238E27FC236}">
                  <a16:creationId xmlns:a16="http://schemas.microsoft.com/office/drawing/2014/main" id="{C2979A68-B484-478A-8E23-7B3D6FACF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194">
              <a:extLst>
                <a:ext uri="{FF2B5EF4-FFF2-40B4-BE49-F238E27FC236}">
                  <a16:creationId xmlns:a16="http://schemas.microsoft.com/office/drawing/2014/main" id="{28E684D0-1D12-4F09-9BA1-49CB7BEA2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195">
              <a:extLst>
                <a:ext uri="{FF2B5EF4-FFF2-40B4-BE49-F238E27FC236}">
                  <a16:creationId xmlns:a16="http://schemas.microsoft.com/office/drawing/2014/main" id="{91E1D565-5738-420F-94E6-93CACB1D4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196">
              <a:extLst>
                <a:ext uri="{FF2B5EF4-FFF2-40B4-BE49-F238E27FC236}">
                  <a16:creationId xmlns:a16="http://schemas.microsoft.com/office/drawing/2014/main" id="{F2ED436A-5E1A-487D-8E6C-E8F8CA39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197">
              <a:extLst>
                <a:ext uri="{FF2B5EF4-FFF2-40B4-BE49-F238E27FC236}">
                  <a16:creationId xmlns:a16="http://schemas.microsoft.com/office/drawing/2014/main" id="{59DE617D-970A-4F9E-BEE3-AFF9F8B3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198">
              <a:extLst>
                <a:ext uri="{FF2B5EF4-FFF2-40B4-BE49-F238E27FC236}">
                  <a16:creationId xmlns:a16="http://schemas.microsoft.com/office/drawing/2014/main" id="{8674F7AD-FE4B-4F95-988E-19BECD9A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00995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E34D-39CA-CC42-A3A1-6E484855A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FD1C8-386C-8C42-9D40-3B5CC44C8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E143C-CD3C-5346-8DB3-E5E819B8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3D3A-7217-0045-9161-AC7B87376AB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CD0A6-3D57-884B-8C09-D6A06A42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8DD5-3C4A-554B-BE32-6B7EB062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8407-9DC5-F644-8BC6-D784C488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9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 anchor="b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099626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86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2078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286934"/>
            <a:ext cx="11228409" cy="5021792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6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427591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163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42284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18841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1047565"/>
            <a:ext cx="5956600" cy="983382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79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89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4580239" y="1433384"/>
            <a:ext cx="7611771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895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5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8729" y="1160165"/>
            <a:ext cx="6666145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332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627760" y="999067"/>
            <a:ext cx="10988905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2"/>
            <a:ext cx="7468733" cy="75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6456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90" name="Freeform 5"/>
          <p:cNvSpPr>
            <a:spLocks/>
          </p:cNvSpPr>
          <p:nvPr userDrawn="1"/>
        </p:nvSpPr>
        <p:spPr bwMode="auto">
          <a:xfrm>
            <a:off x="-28573" y="0"/>
            <a:ext cx="8987847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45858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4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56971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27630"/>
            <a:ext cx="12198351" cy="5430374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71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/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80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9602437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80159"/>
            <a:ext cx="11252792" cy="460398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27196227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286934"/>
            <a:ext cx="11228409" cy="5021792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6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5734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56760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9" y="2855934"/>
            <a:ext cx="5506284" cy="4002080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9" y="1268441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1440" y="1268441"/>
            <a:ext cx="5760000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889193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300762"/>
            <a:ext cx="5492496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8788017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063080" y="505412"/>
            <a:ext cx="2765216" cy="2626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56718" y="3156190"/>
            <a:ext cx="2765217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994543" y="505414"/>
            <a:ext cx="2765216" cy="2635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9008831" y="3156190"/>
            <a:ext cx="2762963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56708" y="3457011"/>
            <a:ext cx="2765216" cy="2626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050346" y="6115327"/>
            <a:ext cx="2765217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000203" y="3457024"/>
            <a:ext cx="2765216" cy="2635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9002459" y="6115327"/>
            <a:ext cx="2762963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292608" y="1300762"/>
            <a:ext cx="5492496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5772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185935" y="350504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50792" y="1181326"/>
            <a:ext cx="10512152" cy="204129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Picture Slide: </a:t>
            </a:r>
            <a:br>
              <a:rPr lang="en-GB" noProof="0"/>
            </a:br>
            <a:r>
              <a:rPr lang="en-GB" noProof="0"/>
              <a:t>your title here</a:t>
            </a: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573815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00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780183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4277630" y="3608"/>
            <a:ext cx="7942516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3913165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262692"/>
            <a:ext cx="3904611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480610" y="1350495"/>
            <a:ext cx="1250685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100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181390" y="1821571"/>
            <a:ext cx="1849125" cy="649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181683" y="4169647"/>
            <a:ext cx="1483608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300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749417" y="4763708"/>
            <a:ext cx="2441199" cy="649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029108" y="3784049"/>
            <a:ext cx="1483608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200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7596843" y="4254182"/>
            <a:ext cx="2333669" cy="649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9930592" y="4729662"/>
            <a:ext cx="1483608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50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9829196" y="5118941"/>
            <a:ext cx="1720233" cy="492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462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1252795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19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5936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78243" y="2942321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15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1573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 txBox="1">
            <a:spLocks/>
          </p:cNvSpPr>
          <p:nvPr userDrawn="1"/>
        </p:nvSpPr>
        <p:spPr>
          <a:xfrm>
            <a:off x="576481" y="314323"/>
            <a:ext cx="11092351" cy="131111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300"/>
          </a:p>
        </p:txBody>
      </p:sp>
      <p:sp>
        <p:nvSpPr>
          <p:cNvPr id="2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39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4123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19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7245455" y="2287853"/>
            <a:ext cx="4479647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0684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1600"/>
            </a:lvl1pPr>
            <a:lvl2pPr marL="538163" indent="-139700">
              <a:lnSpc>
                <a:spcPct val="100000"/>
              </a:lnSpc>
              <a:defRPr sz="1600"/>
            </a:lvl2pPr>
            <a:lvl3pPr marL="985838" indent="-138113"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600" noProof="0" dirty="0"/>
            </a:lvl1pPr>
            <a:lvl2pPr>
              <a:defRPr lang="en-GB" sz="1400" noProof="0" dirty="0"/>
            </a:lvl2pPr>
            <a:lvl3pPr>
              <a:defRPr lang="en-GB" sz="1200" noProof="0" dirty="0"/>
            </a:lvl3pPr>
          </a:lstStyle>
          <a:p>
            <a:pPr marL="130960" lvl="0" indent="-130960">
              <a:lnSpc>
                <a:spcPct val="100000"/>
              </a:lnSpc>
            </a:pPr>
            <a:r>
              <a:rPr lang="en-GB" noProof="0"/>
              <a:t>Bullet level 1</a:t>
            </a:r>
          </a:p>
          <a:p>
            <a:pPr lvl="1">
              <a:lnSpc>
                <a:spcPct val="100000"/>
              </a:lnSpc>
            </a:pPr>
            <a:r>
              <a:rPr lang="en-GB" noProof="0"/>
              <a:t>Bullet level 2</a:t>
            </a:r>
          </a:p>
          <a:p>
            <a:pPr lvl="2">
              <a:lnSpc>
                <a:spcPct val="100000"/>
              </a:lnSpc>
            </a:pPr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1600"/>
            </a:lvl1pPr>
            <a:lvl2pPr marL="627063" indent="-169863">
              <a:lnSpc>
                <a:spcPct val="100000"/>
              </a:lnSpc>
              <a:defRPr sz="1400"/>
            </a:lvl2pPr>
            <a:lvl3pPr marL="1076325" indent="-228600">
              <a:lnSpc>
                <a:spcPct val="100000"/>
              </a:lnSpc>
              <a:defRPr sz="1100"/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519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6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053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27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192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92608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7"/>
          </p:nvPr>
        </p:nvSpPr>
        <p:spPr>
          <a:xfrm>
            <a:off x="295341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3157747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3160480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6030263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6032996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2"/>
          </p:nvPr>
        </p:nvSpPr>
        <p:spPr>
          <a:xfrm>
            <a:off x="8912746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8915479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4595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20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2465191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60900" y="6399216"/>
            <a:ext cx="313267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5863167" y="6399216"/>
            <a:ext cx="313267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9" name="Freeform 7"/>
          <p:cNvSpPr>
            <a:spLocks noEditPoints="1"/>
          </p:cNvSpPr>
          <p:nvPr userDrawn="1"/>
        </p:nvSpPr>
        <p:spPr bwMode="auto">
          <a:xfrm>
            <a:off x="6256867" y="6399216"/>
            <a:ext cx="315383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0" name="Freeform 8"/>
          <p:cNvSpPr>
            <a:spLocks noEditPoints="1"/>
          </p:cNvSpPr>
          <p:nvPr userDrawn="1"/>
        </p:nvSpPr>
        <p:spPr bwMode="auto">
          <a:xfrm>
            <a:off x="5060951" y="6399216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1" name="Freeform 9"/>
          <p:cNvSpPr>
            <a:spLocks noEditPoints="1"/>
          </p:cNvSpPr>
          <p:nvPr userDrawn="1"/>
        </p:nvSpPr>
        <p:spPr bwMode="auto">
          <a:xfrm>
            <a:off x="7059084" y="6399216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2" name="Freeform 10"/>
          <p:cNvSpPr>
            <a:spLocks noEditPoints="1"/>
          </p:cNvSpPr>
          <p:nvPr userDrawn="1"/>
        </p:nvSpPr>
        <p:spPr bwMode="auto">
          <a:xfrm>
            <a:off x="6659033" y="6399216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3" name="Freeform 11"/>
          <p:cNvSpPr>
            <a:spLocks noEditPoints="1"/>
          </p:cNvSpPr>
          <p:nvPr userDrawn="1"/>
        </p:nvSpPr>
        <p:spPr bwMode="auto">
          <a:xfrm>
            <a:off x="5461001" y="6399216"/>
            <a:ext cx="315383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46" name="Freeform 5"/>
          <p:cNvSpPr>
            <a:spLocks/>
          </p:cNvSpPr>
          <p:nvPr userDrawn="1"/>
        </p:nvSpPr>
        <p:spPr bwMode="auto">
          <a:xfrm>
            <a:off x="7442479" y="6399299"/>
            <a:ext cx="328112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141793" y="6316809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594191" y="6299154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</p:spTree>
    <p:extLst>
      <p:ext uri="{BB962C8B-B14F-4D97-AF65-F5344CB8AC3E}">
        <p14:creationId xmlns:p14="http://schemas.microsoft.com/office/powerpoint/2010/main" val="2356259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n-GB" sz="3300" noProof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2465191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/>
          <p:cNvSpPr>
            <a:spLocks/>
          </p:cNvSpPr>
          <p:nvPr userDrawn="1"/>
        </p:nvSpPr>
        <p:spPr bwMode="auto">
          <a:xfrm>
            <a:off x="7442479" y="6402825"/>
            <a:ext cx="328112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87" name="Freeform 5"/>
          <p:cNvSpPr>
            <a:spLocks noEditPoints="1"/>
          </p:cNvSpPr>
          <p:nvPr userDrawn="1"/>
        </p:nvSpPr>
        <p:spPr bwMode="auto">
          <a:xfrm>
            <a:off x="10668557" y="654442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18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4660900" y="6402825"/>
            <a:ext cx="313267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63167" y="6402825"/>
            <a:ext cx="313267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7" name="Freeform 7"/>
          <p:cNvSpPr>
            <a:spLocks noEditPoints="1"/>
          </p:cNvSpPr>
          <p:nvPr userDrawn="1"/>
        </p:nvSpPr>
        <p:spPr bwMode="auto">
          <a:xfrm>
            <a:off x="6256867" y="6402825"/>
            <a:ext cx="315383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8" name="Freeform 8"/>
          <p:cNvSpPr>
            <a:spLocks noEditPoints="1"/>
          </p:cNvSpPr>
          <p:nvPr userDrawn="1"/>
        </p:nvSpPr>
        <p:spPr bwMode="auto">
          <a:xfrm>
            <a:off x="5060951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7059084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6659033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1" name="Freeform 11"/>
          <p:cNvSpPr>
            <a:spLocks noEditPoints="1"/>
          </p:cNvSpPr>
          <p:nvPr userDrawn="1"/>
        </p:nvSpPr>
        <p:spPr bwMode="auto">
          <a:xfrm>
            <a:off x="5461001" y="6402825"/>
            <a:ext cx="315383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141793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594191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</p:spTree>
    <p:extLst>
      <p:ext uri="{BB962C8B-B14F-4D97-AF65-F5344CB8AC3E}">
        <p14:creationId xmlns:p14="http://schemas.microsoft.com/office/powerpoint/2010/main" val="17217562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4" y="1294330"/>
            <a:ext cx="5617535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71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259005" y="2965457"/>
            <a:ext cx="5226144" cy="3343275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37488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4" y="1294330"/>
            <a:ext cx="5617535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71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166884" y="2767013"/>
            <a:ext cx="5354133" cy="3541719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8012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343220" y="2819401"/>
            <a:ext cx="5177797" cy="3489331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rgbClr val="9BCA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4" y="1298119"/>
            <a:ext cx="5617535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71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33092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09D-3C64-411E-9A71-199227FA7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B3BDE-B463-4C40-A36E-5CA310CB0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B4DF3-E995-4CE0-80CA-E42FC453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02F09-7969-4C53-9AAF-10ED708D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059F2-3F97-4A9F-928A-8FB8BA36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31776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E045-AF57-4681-BC48-C6023CD4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8320-FCD3-4499-A0C8-ECBC875B5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8B7CB-E635-4059-B3A4-36B7FB9D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89983-5773-4DB4-B1AE-982E8BAB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AC15C-F27C-4195-A222-1212FCC5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30062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F459-594E-462A-91D9-DC60F205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65E13-D54C-4373-AEF3-FAD354C47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69D6F-F00B-4EBA-A1D7-D453B739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F7199-C834-4871-904C-0C61279C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71CCD-55B9-4B07-87CA-CA36E09F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72631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EB5B-8407-4480-B4AD-E321D48D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9483-ED56-4799-AF59-7EA76CB37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11D1A-8AA4-40E9-A63E-1084A3ABD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ECAE0-FDA6-4FED-87C7-9E96F3CE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0913D-2832-4D35-BEFD-A3BE51C1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8BB6F-753B-4262-9A1E-F5F93D09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957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AB2B-6371-4C52-86FB-4C71BC9E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C1B82-A138-48DF-8241-204B330F9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C7CAF-D427-41E0-B999-E4F300FB9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F9A6E-863D-4686-963C-BAF247B05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666B0-ED88-4A8E-8773-2C2495945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7025F-E97C-4EAD-950F-1083BE46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37247-F64C-4D01-8813-347A2568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6F94F-043B-4111-84DD-46FB913E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93375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D9C8-F3B2-46F8-A439-C73D2F9F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B1168-FF96-4871-934F-C1145906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3F690-F899-4506-A861-9E3E4E3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9F83A-28CD-4C4B-83E6-BC318142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82684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EC56D4-C46E-4D6B-881F-CEDE7386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F1362-1878-4853-BC2C-59C4F4CA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88FC-F985-4AD0-8E63-964CDE483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0779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5758-EE66-44F9-B31A-20786A31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5A7E-9D16-441F-BE9C-52F12425A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D318B-C8B4-42C8-8608-D6A4BEF5D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FE5CF-2DA3-4E78-9E5D-25513797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25BB2-8736-452A-9F38-5BF4D615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30CD1-57D1-4FD6-B56F-0E1562FA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3854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B130-5814-4C5E-AD14-26B62D62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6B0CF-CD51-4F8C-805F-82F34DCBA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870FB-C4AD-4ABD-80FF-B1D3D7ED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F90DA-4E30-4038-8FFF-24A1918C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1D0A5-24E3-4458-B48B-B12EB607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F021-962B-4942-B1CE-9BCD05D9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72506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E7EB-137D-41FD-8776-CF08201B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1845E-6BBE-488B-80D3-FA50899C6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6AD6-FEE8-4139-8B31-A13F74B5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B692-483D-4101-A0DB-1F1795ED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0E5D8-04C7-4EE1-AF37-4F4C2275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79585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6DBD1-2077-4B4B-9B98-BEF994144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092EC-7717-4271-84E8-A36F8C634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B98CD-BC7A-4B53-AA57-895E01047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88403-52C8-4C95-A205-4BE061F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F1003-B6B9-4D50-AA48-969DEF13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6800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3" y="296867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CA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fr-CA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8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0" y="1480161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1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5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35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2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6123307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350" b="1" baseline="0"/>
            </a:lvl1pPr>
          </a:lstStyle>
          <a:p>
            <a:r>
              <a:rPr lang="en-GB" noProof="0"/>
              <a:t>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10" y="298466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s-ES" sz="1013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2" y="2458247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5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350" baseline="0">
                <a:solidFill>
                  <a:schemeClr val="bg1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4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5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0" name="Marcador de número de diapositiva 3"/>
          <p:cNvSpPr>
            <a:spLocks noGrp="1"/>
          </p:cNvSpPr>
          <p:nvPr>
            <p:ph type="sldNum" sz="quarter" idx="16"/>
          </p:nvPr>
        </p:nvSpPr>
        <p:spPr>
          <a:xfrm>
            <a:off x="11776959" y="6519614"/>
            <a:ext cx="248264" cy="123111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9658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4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069"/>
              </a:lnSpc>
              <a:buNone/>
              <a:defRPr sz="1013" i="0">
                <a:solidFill>
                  <a:srgbClr val="32323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35003"/>
            <a:ext cx="24826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4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5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0833518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155034" y="6481127"/>
            <a:ext cx="2577831" cy="155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37329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59858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/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cxnSp>
        <p:nvCxnSpPr>
          <p:cNvPr id="3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3" r:id="rId6"/>
    <p:sldLayoutId id="2147483763" r:id="rId7"/>
    <p:sldLayoutId id="2147483824" r:id="rId8"/>
    <p:sldLayoutId id="2147483825" r:id="rId9"/>
    <p:sldLayoutId id="2147483765" r:id="rId10"/>
    <p:sldLayoutId id="2147483827" r:id="rId11"/>
    <p:sldLayoutId id="2147483828" r:id="rId12"/>
    <p:sldLayoutId id="2147483829" r:id="rId13"/>
    <p:sldLayoutId id="2147483830" r:id="rId14"/>
    <p:sldLayoutId id="2147483749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15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94" r:id="rId32"/>
    <p:sldLayoutId id="2147483895" r:id="rId3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370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2800" kern="1200">
          <a:solidFill>
            <a:srgbClr val="32323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32323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rgbClr val="32323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rgbClr val="32323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rgbClr val="32323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92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36">
          <p15:clr>
            <a:srgbClr val="F26B43"/>
          </p15:clr>
        </p15:guide>
        <p15:guide id="7" pos="54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D3172-F355-49A2-81BF-4E61CF91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804CB-DE5A-44FB-9E1F-BA9AE680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ED88-BE47-48A1-9556-6E0E12E2B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C0426-BD21-4709-B419-87530264B96F}" type="datetimeFigureOut">
              <a:rPr lang="en-IE" smtClean="0"/>
              <a:t>04/03/2020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76D4A-B805-4916-96FA-FCFC2068D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B02E-CD20-4E75-826C-DF424B87E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1BB5A-AE7B-4CD9-AEA5-1C366D91CAB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049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hyperlink" Target="https://github.com/ngrx/platform/issues/10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ndwww.nce.amadeus.net/confluence/display/~mchinnu" TargetMode="External"/><Relationship Id="rId7" Type="http://schemas.openxmlformats.org/officeDocument/2006/relationships/hyperlink" Target="https://rndwww.nce.amadeus.net/confluence/display/~rmembara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ndwww.nce.amadeus.net/confluence/display/~mcecchi" TargetMode="External"/><Relationship Id="rId5" Type="http://schemas.openxmlformats.org/officeDocument/2006/relationships/hyperlink" Target="https://rndwww.nce.amadeus.net/confluence/display/~spercheron" TargetMode="External"/><Relationship Id="rId4" Type="http://schemas.openxmlformats.org/officeDocument/2006/relationships/hyperlink" Target="https://rndwww.nce.amadeus.net/confluence/display/~aburagoha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79782-9E8E-480E-B877-1BDBE40B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5F57B4-81C0-4700-9B0D-9B579B4C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4"/>
            <a:ext cx="12192000" cy="50202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B4546A-37A9-4249-8337-9D819B72C314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A3AC8F-8BD4-406F-995F-29B1870B425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4571EE-3758-45B3-91E4-520BDAD41031}"/>
              </a:ext>
            </a:extLst>
          </p:cNvPr>
          <p:cNvSpPr txBox="1"/>
          <p:nvPr/>
        </p:nvSpPr>
        <p:spPr>
          <a:xfrm>
            <a:off x="0" y="59379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effectLst>
                  <a:glow rad="177800">
                    <a:schemeClr val="accent2"/>
                  </a:glow>
                </a:effectLst>
                <a:latin typeface="Star Jedi" panose="040B0000000000000000" pitchFamily="82" charset="0"/>
              </a:rPr>
              <a:t>Flash Review</a:t>
            </a:r>
            <a:endParaRPr lang="en-IE" sz="3600">
              <a:solidFill>
                <a:schemeClr val="bg1"/>
              </a:solidFill>
              <a:effectLst>
                <a:glow rad="177800">
                  <a:schemeClr val="accent2"/>
                </a:glow>
              </a:effectLst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58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074" y="549276"/>
            <a:ext cx="4407798" cy="3213981"/>
          </a:xfrm>
        </p:spPr>
        <p:txBody>
          <a:bodyPr/>
          <a:lstStyle/>
          <a:p>
            <a:r>
              <a:rPr lang="en-US"/>
              <a:t>Tailor My Trip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845919" y="3863657"/>
            <a:ext cx="4187559" cy="1045757"/>
          </a:xfrm>
        </p:spPr>
        <p:txBody>
          <a:bodyPr/>
          <a:lstStyle/>
          <a:p>
            <a:r>
              <a:rPr lang="en-US"/>
              <a:t>Increasing Revenue through increased Customer Satisfaction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845926" y="5438785"/>
            <a:ext cx="2491615" cy="1058862"/>
          </a:xfrm>
        </p:spPr>
        <p:txBody>
          <a:bodyPr/>
          <a:lstStyle/>
          <a:p>
            <a:r>
              <a:rPr lang="en-US"/>
              <a:t>Stephen Ford </a:t>
            </a:r>
          </a:p>
          <a:p>
            <a:r>
              <a:rPr lang="en-US"/>
              <a:t>PM for the Digital Experience Suite</a:t>
            </a:r>
          </a:p>
          <a:p>
            <a:r>
              <a:rPr lang="en-US"/>
              <a:t>Reference Experience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  <a:latin typeface="Calibri Light" panose="020F0302020204030204"/>
              </a:rPr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81596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Tailor your flow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167" y="1402978"/>
            <a:ext cx="11252792" cy="46131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/>
              <a:t>Team: TBD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Problem: Length of flow causing abandonment, user frustration and lack of site loyalty</a:t>
            </a:r>
            <a:endParaRPr lang="en-US">
              <a:cs typeface="Calibri Light"/>
            </a:endParaRPr>
          </a:p>
          <a:p>
            <a:endParaRPr lang="en-US" sz="1800"/>
          </a:p>
          <a:p>
            <a:pPr marL="0" indent="0">
              <a:buNone/>
            </a:pPr>
            <a:r>
              <a:rPr lang="en-US"/>
              <a:t>Idea: Allow user to drive their experience to meet their needs</a:t>
            </a:r>
            <a:endParaRPr lang="en-US">
              <a:cs typeface="Calibri Light"/>
            </a:endParaRPr>
          </a:p>
          <a:p>
            <a:endParaRPr lang="en-US" sz="2000"/>
          </a:p>
          <a:p>
            <a:pPr marL="0" indent="0">
              <a:buNone/>
            </a:pPr>
            <a:r>
              <a:rPr lang="en-US"/>
              <a:t>Delivery: Tentative delivery after PI7 IP Sprint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614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/>
              <a:t>Landing Page or During Load of Availability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743456" y="982609"/>
            <a:ext cx="8421460" cy="43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>
                <a:solidFill>
                  <a:schemeClr val="accent2"/>
                </a:solidFill>
              </a:rPr>
              <a:t>How it works:</a:t>
            </a:r>
            <a:endParaRPr lang="en-US" sz="16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1743457" y="1490132"/>
            <a:ext cx="8421307" cy="502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Options on the landing page or via a popup after entering the flow:</a:t>
            </a:r>
          </a:p>
          <a:p>
            <a:r>
              <a:rPr lang="en-US" sz="1800"/>
              <a:t>Flights Only (Read Only not optional)</a:t>
            </a:r>
          </a:p>
          <a:p>
            <a:r>
              <a:rPr lang="en-US" sz="1800"/>
              <a:t>Choose my seat (still displayed if seats are free optional)</a:t>
            </a:r>
          </a:p>
          <a:p>
            <a:r>
              <a:rPr lang="en-US" sz="1800"/>
              <a:t>Select my Meal</a:t>
            </a:r>
          </a:p>
          <a:p>
            <a:r>
              <a:rPr lang="en-US" sz="1800"/>
              <a:t>Additional Luggage (could be left off the list and still kept in all flows)</a:t>
            </a:r>
          </a:p>
          <a:p>
            <a:r>
              <a:rPr lang="en-US" sz="1800"/>
              <a:t>Other extras (Car Rental, Hotel, Lounge…)</a:t>
            </a:r>
          </a:p>
          <a:p>
            <a:r>
              <a:rPr lang="en-US" sz="1800"/>
              <a:t>Show me everything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* If the airline wished as part of the Itinerary Recap right before or on payment, the catalog could still be presented as a passive teaser while the ones that the user selected are set to default “Open” with the appearance of being a standalone page.</a:t>
            </a:r>
          </a:p>
        </p:txBody>
      </p:sp>
    </p:spTree>
    <p:extLst>
      <p:ext uri="{BB962C8B-B14F-4D97-AF65-F5344CB8AC3E}">
        <p14:creationId xmlns:p14="http://schemas.microsoft.com/office/powerpoint/2010/main" val="20976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/>
              </a:rPr>
              <a:t>Approach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B10F8-EC73-4421-8621-D9C04344DC2C}"/>
              </a:ext>
            </a:extLst>
          </p:cNvPr>
          <p:cNvSpPr txBox="1"/>
          <p:nvPr/>
        </p:nvSpPr>
        <p:spPr>
          <a:xfrm>
            <a:off x="4404360" y="533400"/>
            <a:ext cx="708660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cs typeface="Calibri" panose="020F0502020204030204"/>
              </a:rPr>
              <a:t>Option 1 UX Approach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UX Design during PI7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Clickable Prototype PI7 IP Sprint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User testing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Since this is based on a clickable prototype, KPIs will not be measured by real performance.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Development when feasible in the Blue Train (if accepted)</a:t>
            </a:r>
          </a:p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52A9A-D3C6-4E42-980A-F51A6CB8610D}"/>
              </a:ext>
            </a:extLst>
          </p:cNvPr>
          <p:cNvSpPr txBox="1"/>
          <p:nvPr/>
        </p:nvSpPr>
        <p:spPr>
          <a:xfrm>
            <a:off x="4404359" y="3573780"/>
            <a:ext cx="708660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cs typeface="Calibri" panose="020F0502020204030204"/>
              </a:rPr>
              <a:t>Option 2 Development Directly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High level UX design delivery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Allocate a resources during PI7 IP Sprint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Build the component and logic.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NOTE: PI7 Ancillaries is still minimal, would most likely need some dummy components added for testing the value proposition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ED58BF-640E-4424-8B52-3FDD155F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Booking Flow</a:t>
            </a:r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65369-4550-4E77-980E-B234CBBFB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5168" y="848557"/>
            <a:ext cx="8439748" cy="468000"/>
          </a:xfrm>
        </p:spPr>
        <p:txBody>
          <a:bodyPr/>
          <a:lstStyle/>
          <a:p>
            <a:r>
              <a:rPr lang="en-IE"/>
              <a:t>And Site Navigation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8B4E870-C111-416A-8C44-73A6BFC851D7}"/>
              </a:ext>
            </a:extLst>
          </p:cNvPr>
          <p:cNvSpPr/>
          <p:nvPr/>
        </p:nvSpPr>
        <p:spPr>
          <a:xfrm>
            <a:off x="1736116" y="1641752"/>
            <a:ext cx="2046530" cy="439858"/>
          </a:xfrm>
          <a:prstGeom prst="round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Airline Portal: Flights Only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4908702-F5B1-4E48-9DF7-7DE4D6A58FB5}"/>
              </a:ext>
            </a:extLst>
          </p:cNvPr>
          <p:cNvSpPr/>
          <p:nvPr/>
        </p:nvSpPr>
        <p:spPr>
          <a:xfrm>
            <a:off x="5582490" y="2306364"/>
            <a:ext cx="1206062" cy="44566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Traveler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A67E964-51B0-4AF2-89A4-676FEA11C2F5}"/>
              </a:ext>
            </a:extLst>
          </p:cNvPr>
          <p:cNvSpPr/>
          <p:nvPr/>
        </p:nvSpPr>
        <p:spPr>
          <a:xfrm>
            <a:off x="1738363" y="2312146"/>
            <a:ext cx="1206062" cy="43985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Terminal info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59DD1D-5AA2-4F80-8F2E-6103F36C9E37}"/>
              </a:ext>
            </a:extLst>
          </p:cNvPr>
          <p:cNvSpPr/>
          <p:nvPr/>
        </p:nvSpPr>
        <p:spPr>
          <a:xfrm>
            <a:off x="3392859" y="2312146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2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3F415C2-BF60-4D09-A0F2-7147C1FBC957}"/>
              </a:ext>
            </a:extLst>
          </p:cNvPr>
          <p:cNvSpPr/>
          <p:nvPr/>
        </p:nvSpPr>
        <p:spPr>
          <a:xfrm>
            <a:off x="9215457" y="2312146"/>
            <a:ext cx="1206062" cy="445726"/>
          </a:xfrm>
          <a:prstGeom prst="round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Payment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1808D34-EE36-4113-97A3-EAF84B656590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2944425" y="2532075"/>
            <a:ext cx="4484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8B824EA-597F-4E72-868F-50517A73EB52}"/>
              </a:ext>
            </a:extLst>
          </p:cNvPr>
          <p:cNvCxnSpPr>
            <a:cxnSpLocks/>
          </p:cNvCxnSpPr>
          <p:nvPr/>
        </p:nvCxnSpPr>
        <p:spPr>
          <a:xfrm>
            <a:off x="5171812" y="2534118"/>
            <a:ext cx="0" cy="1716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1B265C4-DDAE-484F-95C8-25EE4C89AC6F}"/>
              </a:ext>
            </a:extLst>
          </p:cNvPr>
          <p:cNvCxnSpPr>
            <a:cxnSpLocks/>
          </p:cNvCxnSpPr>
          <p:nvPr/>
        </p:nvCxnSpPr>
        <p:spPr>
          <a:xfrm flipV="1">
            <a:off x="5981519" y="2757873"/>
            <a:ext cx="0" cy="1489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8FD6F5F-AD6C-44BF-A816-799921AE327D}"/>
              </a:ext>
            </a:extLst>
          </p:cNvPr>
          <p:cNvSpPr/>
          <p:nvPr/>
        </p:nvSpPr>
        <p:spPr>
          <a:xfrm>
            <a:off x="9215457" y="1641752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Confirmation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862A861-103E-4413-83EF-A69173C8F4EF}"/>
              </a:ext>
            </a:extLst>
          </p:cNvPr>
          <p:cNvCxnSpPr>
            <a:cxnSpLocks/>
            <a:stCxn id="57" idx="3"/>
            <a:endCxn id="64" idx="1"/>
          </p:cNvCxnSpPr>
          <p:nvPr/>
        </p:nvCxnSpPr>
        <p:spPr>
          <a:xfrm>
            <a:off x="6788553" y="2529195"/>
            <a:ext cx="2426905" cy="5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DD0DCBA-1538-46F3-A43D-27344B32ACCE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9818488" y="2081610"/>
            <a:ext cx="0" cy="230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0AC72DB-1739-46B6-BFC0-C01FAEDE4D64}"/>
              </a:ext>
            </a:extLst>
          </p:cNvPr>
          <p:cNvCxnSpPr>
            <a:cxnSpLocks/>
          </p:cNvCxnSpPr>
          <p:nvPr/>
        </p:nvCxnSpPr>
        <p:spPr>
          <a:xfrm flipV="1">
            <a:off x="2317833" y="2748041"/>
            <a:ext cx="0" cy="183892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072E7D42-55F3-4E07-BB57-8D26C5B86734}"/>
              </a:ext>
            </a:extLst>
          </p:cNvPr>
          <p:cNvSpPr/>
          <p:nvPr/>
        </p:nvSpPr>
        <p:spPr>
          <a:xfrm>
            <a:off x="12217246" y="3077912"/>
            <a:ext cx="169866" cy="43985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7C62133-ADF6-417B-A31F-6FC66A71E128}"/>
              </a:ext>
            </a:extLst>
          </p:cNvPr>
          <p:cNvSpPr/>
          <p:nvPr/>
        </p:nvSpPr>
        <p:spPr>
          <a:xfrm>
            <a:off x="1739131" y="2312139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1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86EFE6-DA89-41AD-A438-CB7E38160BA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2339146" y="2081610"/>
            <a:ext cx="3016" cy="230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B81759-24E3-4465-86AA-E7223C3663DE}"/>
              </a:ext>
            </a:extLst>
          </p:cNvPr>
          <p:cNvCxnSpPr>
            <a:cxnSpLocks/>
          </p:cNvCxnSpPr>
          <p:nvPr/>
        </p:nvCxnSpPr>
        <p:spPr>
          <a:xfrm flipV="1">
            <a:off x="9818488" y="2752027"/>
            <a:ext cx="0" cy="183493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C5A5248-91D7-49FC-AF52-ABA37255A3E4}"/>
              </a:ext>
            </a:extLst>
          </p:cNvPr>
          <p:cNvSpPr/>
          <p:nvPr/>
        </p:nvSpPr>
        <p:spPr>
          <a:xfrm>
            <a:off x="4669221" y="4248570"/>
            <a:ext cx="3061143" cy="43985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Cart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81DF2-6324-4B11-AB37-36B4F7EF1472}"/>
              </a:ext>
            </a:extLst>
          </p:cNvPr>
          <p:cNvSpPr/>
          <p:nvPr/>
        </p:nvSpPr>
        <p:spPr>
          <a:xfrm>
            <a:off x="9413698" y="5661424"/>
            <a:ext cx="1054279" cy="24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D4182D-D14B-40F9-8B25-85A2D7439F5C}"/>
              </a:ext>
            </a:extLst>
          </p:cNvPr>
          <p:cNvCxnSpPr>
            <a:cxnSpLocks/>
          </p:cNvCxnSpPr>
          <p:nvPr/>
        </p:nvCxnSpPr>
        <p:spPr>
          <a:xfrm>
            <a:off x="2317833" y="4586962"/>
            <a:ext cx="2351388" cy="999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8E68BA5-A447-463C-9AFF-A33239ED693F}"/>
              </a:ext>
            </a:extLst>
          </p:cNvPr>
          <p:cNvCxnSpPr>
            <a:cxnSpLocks/>
          </p:cNvCxnSpPr>
          <p:nvPr/>
        </p:nvCxnSpPr>
        <p:spPr>
          <a:xfrm>
            <a:off x="3995891" y="4395238"/>
            <a:ext cx="673331" cy="999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891322-C292-4B0A-ACE9-EB011FFC8E07}"/>
              </a:ext>
            </a:extLst>
          </p:cNvPr>
          <p:cNvCxnSpPr>
            <a:cxnSpLocks/>
          </p:cNvCxnSpPr>
          <p:nvPr/>
        </p:nvCxnSpPr>
        <p:spPr>
          <a:xfrm flipV="1">
            <a:off x="3995890" y="2757873"/>
            <a:ext cx="0" cy="163736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640D1E-199A-4EA7-97C7-77AD927B7EF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598922" y="2532075"/>
            <a:ext cx="584279" cy="20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4F076E-0D86-48E5-B0AE-7B3A3987ACCC}"/>
              </a:ext>
            </a:extLst>
          </p:cNvPr>
          <p:cNvCxnSpPr>
            <a:cxnSpLocks/>
          </p:cNvCxnSpPr>
          <p:nvPr/>
        </p:nvCxnSpPr>
        <p:spPr>
          <a:xfrm>
            <a:off x="6335296" y="2767751"/>
            <a:ext cx="0" cy="1470824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E2B1272-CEAB-47B1-B106-65A919967E71}"/>
              </a:ext>
            </a:extLst>
          </p:cNvPr>
          <p:cNvCxnSpPr>
            <a:cxnSpLocks/>
          </p:cNvCxnSpPr>
          <p:nvPr/>
        </p:nvCxnSpPr>
        <p:spPr>
          <a:xfrm flipH="1">
            <a:off x="7741902" y="4586961"/>
            <a:ext cx="2076586" cy="1586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2843264-0AE0-4F2A-AD89-54AC20BA639D}"/>
              </a:ext>
            </a:extLst>
          </p:cNvPr>
          <p:cNvSpPr/>
          <p:nvPr/>
        </p:nvSpPr>
        <p:spPr>
          <a:xfrm>
            <a:off x="4669219" y="4246914"/>
            <a:ext cx="3072683" cy="44923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Itinerary Recap/Shopping Cart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35B7E1-200D-4893-80F6-C6E89D5886B1}"/>
              </a:ext>
            </a:extLst>
          </p:cNvPr>
          <p:cNvSpPr/>
          <p:nvPr/>
        </p:nvSpPr>
        <p:spPr>
          <a:xfrm>
            <a:off x="2317834" y="5349241"/>
            <a:ext cx="2962827" cy="13036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F8E29E2-95E5-466B-B5C1-B0E6D5EC1B7D}"/>
              </a:ext>
            </a:extLst>
          </p:cNvPr>
          <p:cNvSpPr/>
          <p:nvPr/>
        </p:nvSpPr>
        <p:spPr>
          <a:xfrm>
            <a:off x="2317827" y="4957250"/>
            <a:ext cx="2962822" cy="344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solidFill>
                  <a:srgbClr val="4472C4"/>
                </a:solidFill>
                <a:latin typeface="Calibri" panose="020F0502020204030204"/>
              </a:rPr>
              <a:t>Legend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F5E51C1-5977-4E8A-8A4C-537346AA24AE}"/>
              </a:ext>
            </a:extLst>
          </p:cNvPr>
          <p:cNvCxnSpPr/>
          <p:nvPr/>
        </p:nvCxnSpPr>
        <p:spPr>
          <a:xfrm>
            <a:off x="2484120" y="5577840"/>
            <a:ext cx="350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503CF7D-81F3-49A1-9C8C-62455FB38448}"/>
              </a:ext>
            </a:extLst>
          </p:cNvPr>
          <p:cNvCxnSpPr/>
          <p:nvPr/>
        </p:nvCxnSpPr>
        <p:spPr>
          <a:xfrm>
            <a:off x="2484120" y="5836920"/>
            <a:ext cx="35052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33BE78-7187-47F3-A5E4-D65AC4E6721E}"/>
              </a:ext>
            </a:extLst>
          </p:cNvPr>
          <p:cNvCxnSpPr/>
          <p:nvPr/>
        </p:nvCxnSpPr>
        <p:spPr>
          <a:xfrm>
            <a:off x="2484120" y="6126480"/>
            <a:ext cx="350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DDB151-2759-4DD7-BCD2-D7C0980438ED}"/>
              </a:ext>
            </a:extLst>
          </p:cNvPr>
          <p:cNvCxnSpPr/>
          <p:nvPr/>
        </p:nvCxnSpPr>
        <p:spPr>
          <a:xfrm>
            <a:off x="2491740" y="6408420"/>
            <a:ext cx="350520" cy="0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8910BBF-B30B-4CFA-ABEC-9D0C234D8604}"/>
              </a:ext>
            </a:extLst>
          </p:cNvPr>
          <p:cNvSpPr txBox="1"/>
          <p:nvPr/>
        </p:nvSpPr>
        <p:spPr>
          <a:xfrm>
            <a:off x="2957510" y="5394949"/>
            <a:ext cx="232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Standard flow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Airline side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1A solution or external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Optional in the flow</a:t>
            </a:r>
          </a:p>
        </p:txBody>
      </p:sp>
    </p:spTree>
    <p:extLst>
      <p:ext uri="{BB962C8B-B14F-4D97-AF65-F5344CB8AC3E}">
        <p14:creationId xmlns:p14="http://schemas.microsoft.com/office/powerpoint/2010/main" val="8259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ED58BF-640E-4424-8B52-3FDD155F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Booking Flow</a:t>
            </a:r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65369-4550-4E77-980E-B234CBBFB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5168" y="848557"/>
            <a:ext cx="8439748" cy="468000"/>
          </a:xfrm>
        </p:spPr>
        <p:txBody>
          <a:bodyPr/>
          <a:lstStyle/>
          <a:p>
            <a:r>
              <a:rPr lang="en-IE"/>
              <a:t>And Site Navigation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8B4E870-C111-416A-8C44-73A6BFC851D7}"/>
              </a:ext>
            </a:extLst>
          </p:cNvPr>
          <p:cNvSpPr/>
          <p:nvPr/>
        </p:nvSpPr>
        <p:spPr>
          <a:xfrm>
            <a:off x="1736116" y="1641752"/>
            <a:ext cx="3004806" cy="439858"/>
          </a:xfrm>
          <a:prstGeom prst="round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Airline Portal: Flights and Seats selected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4908702-F5B1-4E48-9DF7-7DE4D6A58FB5}"/>
              </a:ext>
            </a:extLst>
          </p:cNvPr>
          <p:cNvSpPr/>
          <p:nvPr/>
        </p:nvSpPr>
        <p:spPr>
          <a:xfrm>
            <a:off x="5582490" y="2306364"/>
            <a:ext cx="1206062" cy="44566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Traveler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A67E964-51B0-4AF2-89A4-676FEA11C2F5}"/>
              </a:ext>
            </a:extLst>
          </p:cNvPr>
          <p:cNvSpPr/>
          <p:nvPr/>
        </p:nvSpPr>
        <p:spPr>
          <a:xfrm>
            <a:off x="1738363" y="2312146"/>
            <a:ext cx="1206062" cy="43985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Terminal info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59DD1D-5AA2-4F80-8F2E-6103F36C9E37}"/>
              </a:ext>
            </a:extLst>
          </p:cNvPr>
          <p:cNvSpPr/>
          <p:nvPr/>
        </p:nvSpPr>
        <p:spPr>
          <a:xfrm>
            <a:off x="3392859" y="2312146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2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0D32010-FB8E-4F57-86FE-C8D90BC4BF68}"/>
              </a:ext>
            </a:extLst>
          </p:cNvPr>
          <p:cNvSpPr/>
          <p:nvPr/>
        </p:nvSpPr>
        <p:spPr>
          <a:xfrm>
            <a:off x="7378876" y="2306364"/>
            <a:ext cx="1206062" cy="451509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Ancillary Step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3F415C2-BF60-4D09-A0F2-7147C1FBC957}"/>
              </a:ext>
            </a:extLst>
          </p:cNvPr>
          <p:cNvSpPr/>
          <p:nvPr/>
        </p:nvSpPr>
        <p:spPr>
          <a:xfrm>
            <a:off x="9215457" y="2312146"/>
            <a:ext cx="1206062" cy="445726"/>
          </a:xfrm>
          <a:prstGeom prst="round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Payment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1808D34-EE36-4113-97A3-EAF84B656590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2944425" y="2532075"/>
            <a:ext cx="4484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8B824EA-597F-4E72-868F-50517A73EB52}"/>
              </a:ext>
            </a:extLst>
          </p:cNvPr>
          <p:cNvCxnSpPr>
            <a:cxnSpLocks/>
          </p:cNvCxnSpPr>
          <p:nvPr/>
        </p:nvCxnSpPr>
        <p:spPr>
          <a:xfrm>
            <a:off x="5171812" y="2534118"/>
            <a:ext cx="0" cy="1716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1B265C4-DDAE-484F-95C8-25EE4C89AC6F}"/>
              </a:ext>
            </a:extLst>
          </p:cNvPr>
          <p:cNvCxnSpPr>
            <a:cxnSpLocks/>
          </p:cNvCxnSpPr>
          <p:nvPr/>
        </p:nvCxnSpPr>
        <p:spPr>
          <a:xfrm flipV="1">
            <a:off x="5981519" y="2757873"/>
            <a:ext cx="0" cy="1489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8FD6F5F-AD6C-44BF-A816-799921AE327D}"/>
              </a:ext>
            </a:extLst>
          </p:cNvPr>
          <p:cNvSpPr/>
          <p:nvPr/>
        </p:nvSpPr>
        <p:spPr>
          <a:xfrm>
            <a:off x="9215457" y="1641752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Confirmation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862A861-103E-4413-83EF-A69173C8F4EF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>
            <a:off x="6788552" y="2529196"/>
            <a:ext cx="590324" cy="2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DD0DCBA-1538-46F3-A43D-27344B32ACCE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9818488" y="2081610"/>
            <a:ext cx="0" cy="230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0AC72DB-1739-46B6-BFC0-C01FAEDE4D64}"/>
              </a:ext>
            </a:extLst>
          </p:cNvPr>
          <p:cNvCxnSpPr>
            <a:cxnSpLocks/>
          </p:cNvCxnSpPr>
          <p:nvPr/>
        </p:nvCxnSpPr>
        <p:spPr>
          <a:xfrm flipV="1">
            <a:off x="2317833" y="2748041"/>
            <a:ext cx="0" cy="183892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072E7D42-55F3-4E07-BB57-8D26C5B86734}"/>
              </a:ext>
            </a:extLst>
          </p:cNvPr>
          <p:cNvSpPr/>
          <p:nvPr/>
        </p:nvSpPr>
        <p:spPr>
          <a:xfrm>
            <a:off x="12217246" y="3077912"/>
            <a:ext cx="169866" cy="43985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7C62133-ADF6-417B-A31F-6FC66A71E128}"/>
              </a:ext>
            </a:extLst>
          </p:cNvPr>
          <p:cNvSpPr/>
          <p:nvPr/>
        </p:nvSpPr>
        <p:spPr>
          <a:xfrm>
            <a:off x="1739131" y="2312139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1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C081CEE-AAD9-4DD8-81D5-54890DEA419B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591161" y="2527877"/>
            <a:ext cx="624297" cy="7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86EFE6-DA89-41AD-A438-CB7E38160BA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2339146" y="2081610"/>
            <a:ext cx="3016" cy="230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2166E8-94A3-4771-B707-77307A639E19}"/>
              </a:ext>
            </a:extLst>
          </p:cNvPr>
          <p:cNvCxnSpPr>
            <a:cxnSpLocks/>
          </p:cNvCxnSpPr>
          <p:nvPr/>
        </p:nvCxnSpPr>
        <p:spPr>
          <a:xfrm flipH="1">
            <a:off x="7741902" y="4391321"/>
            <a:ext cx="25813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B81759-24E3-4465-86AA-E7223C3663DE}"/>
              </a:ext>
            </a:extLst>
          </p:cNvPr>
          <p:cNvCxnSpPr>
            <a:cxnSpLocks/>
          </p:cNvCxnSpPr>
          <p:nvPr/>
        </p:nvCxnSpPr>
        <p:spPr>
          <a:xfrm flipV="1">
            <a:off x="9818488" y="2752027"/>
            <a:ext cx="0" cy="183493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C5A5248-91D7-49FC-AF52-ABA37255A3E4}"/>
              </a:ext>
            </a:extLst>
          </p:cNvPr>
          <p:cNvSpPr/>
          <p:nvPr/>
        </p:nvSpPr>
        <p:spPr>
          <a:xfrm>
            <a:off x="4669221" y="4248570"/>
            <a:ext cx="3061143" cy="43985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Cart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81DF2-6324-4B11-AB37-36B4F7EF1472}"/>
              </a:ext>
            </a:extLst>
          </p:cNvPr>
          <p:cNvSpPr/>
          <p:nvPr/>
        </p:nvSpPr>
        <p:spPr>
          <a:xfrm>
            <a:off x="9413698" y="5661424"/>
            <a:ext cx="1054279" cy="24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D4182D-D14B-40F9-8B25-85A2D7439F5C}"/>
              </a:ext>
            </a:extLst>
          </p:cNvPr>
          <p:cNvCxnSpPr>
            <a:cxnSpLocks/>
          </p:cNvCxnSpPr>
          <p:nvPr/>
        </p:nvCxnSpPr>
        <p:spPr>
          <a:xfrm>
            <a:off x="2317833" y="4586962"/>
            <a:ext cx="2351388" cy="999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8E68BA5-A447-463C-9AFF-A33239ED693F}"/>
              </a:ext>
            </a:extLst>
          </p:cNvPr>
          <p:cNvCxnSpPr>
            <a:cxnSpLocks/>
          </p:cNvCxnSpPr>
          <p:nvPr/>
        </p:nvCxnSpPr>
        <p:spPr>
          <a:xfrm>
            <a:off x="3995891" y="4395238"/>
            <a:ext cx="673331" cy="999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891322-C292-4B0A-ACE9-EB011FFC8E07}"/>
              </a:ext>
            </a:extLst>
          </p:cNvPr>
          <p:cNvCxnSpPr>
            <a:cxnSpLocks/>
          </p:cNvCxnSpPr>
          <p:nvPr/>
        </p:nvCxnSpPr>
        <p:spPr>
          <a:xfrm flipV="1">
            <a:off x="3995890" y="2757873"/>
            <a:ext cx="0" cy="163736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640D1E-199A-4EA7-97C7-77AD927B7EF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598922" y="2532075"/>
            <a:ext cx="584279" cy="20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4F076E-0D86-48E5-B0AE-7B3A3987ACCC}"/>
              </a:ext>
            </a:extLst>
          </p:cNvPr>
          <p:cNvCxnSpPr>
            <a:cxnSpLocks/>
          </p:cNvCxnSpPr>
          <p:nvPr/>
        </p:nvCxnSpPr>
        <p:spPr>
          <a:xfrm>
            <a:off x="6335296" y="2767751"/>
            <a:ext cx="0" cy="1470824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E2B1272-CEAB-47B1-B106-65A919967E71}"/>
              </a:ext>
            </a:extLst>
          </p:cNvPr>
          <p:cNvCxnSpPr>
            <a:cxnSpLocks/>
          </p:cNvCxnSpPr>
          <p:nvPr/>
        </p:nvCxnSpPr>
        <p:spPr>
          <a:xfrm flipH="1">
            <a:off x="7741902" y="4586961"/>
            <a:ext cx="2076586" cy="1586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983596F-A0A9-4D4D-9937-2E4234BA0EB9}"/>
              </a:ext>
            </a:extLst>
          </p:cNvPr>
          <p:cNvCxnSpPr>
            <a:cxnSpLocks/>
          </p:cNvCxnSpPr>
          <p:nvPr/>
        </p:nvCxnSpPr>
        <p:spPr>
          <a:xfrm flipV="1">
            <a:off x="8000038" y="2752004"/>
            <a:ext cx="0" cy="164823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2843264-0AE0-4F2A-AD89-54AC20BA639D}"/>
              </a:ext>
            </a:extLst>
          </p:cNvPr>
          <p:cNvSpPr/>
          <p:nvPr/>
        </p:nvSpPr>
        <p:spPr>
          <a:xfrm>
            <a:off x="4669219" y="4246914"/>
            <a:ext cx="3072683" cy="44923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Itinerary Recap/Shopping Cart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35B7E1-200D-4893-80F6-C6E89D5886B1}"/>
              </a:ext>
            </a:extLst>
          </p:cNvPr>
          <p:cNvSpPr/>
          <p:nvPr/>
        </p:nvSpPr>
        <p:spPr>
          <a:xfrm>
            <a:off x="2317834" y="5349241"/>
            <a:ext cx="2962827" cy="13036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F8E29E2-95E5-466B-B5C1-B0E6D5EC1B7D}"/>
              </a:ext>
            </a:extLst>
          </p:cNvPr>
          <p:cNvSpPr/>
          <p:nvPr/>
        </p:nvSpPr>
        <p:spPr>
          <a:xfrm>
            <a:off x="2317827" y="4957250"/>
            <a:ext cx="2962822" cy="344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solidFill>
                  <a:srgbClr val="4472C4"/>
                </a:solidFill>
                <a:latin typeface="Calibri" panose="020F0502020204030204"/>
              </a:rPr>
              <a:t>Legend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F5E51C1-5977-4E8A-8A4C-537346AA24AE}"/>
              </a:ext>
            </a:extLst>
          </p:cNvPr>
          <p:cNvCxnSpPr/>
          <p:nvPr/>
        </p:nvCxnSpPr>
        <p:spPr>
          <a:xfrm>
            <a:off x="2484120" y="5577840"/>
            <a:ext cx="350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503CF7D-81F3-49A1-9C8C-62455FB38448}"/>
              </a:ext>
            </a:extLst>
          </p:cNvPr>
          <p:cNvCxnSpPr/>
          <p:nvPr/>
        </p:nvCxnSpPr>
        <p:spPr>
          <a:xfrm>
            <a:off x="2484120" y="5836920"/>
            <a:ext cx="35052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33BE78-7187-47F3-A5E4-D65AC4E6721E}"/>
              </a:ext>
            </a:extLst>
          </p:cNvPr>
          <p:cNvCxnSpPr/>
          <p:nvPr/>
        </p:nvCxnSpPr>
        <p:spPr>
          <a:xfrm>
            <a:off x="2484120" y="6126480"/>
            <a:ext cx="350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DDB151-2759-4DD7-BCD2-D7C0980438ED}"/>
              </a:ext>
            </a:extLst>
          </p:cNvPr>
          <p:cNvCxnSpPr/>
          <p:nvPr/>
        </p:nvCxnSpPr>
        <p:spPr>
          <a:xfrm>
            <a:off x="2491740" y="6408420"/>
            <a:ext cx="350520" cy="0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8910BBF-B30B-4CFA-ABEC-9D0C234D8604}"/>
              </a:ext>
            </a:extLst>
          </p:cNvPr>
          <p:cNvSpPr txBox="1"/>
          <p:nvPr/>
        </p:nvSpPr>
        <p:spPr>
          <a:xfrm>
            <a:off x="2957510" y="5394949"/>
            <a:ext cx="232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Standard flow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Airline side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1A solution or external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Optional in the flow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CB7DBB7-25B3-427C-AF28-84A664714CF1}"/>
              </a:ext>
            </a:extLst>
          </p:cNvPr>
          <p:cNvSpPr/>
          <p:nvPr/>
        </p:nvSpPr>
        <p:spPr>
          <a:xfrm>
            <a:off x="7371354" y="2302379"/>
            <a:ext cx="1206062" cy="46426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Seats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72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ED58BF-640E-4424-8B52-3FDD155F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Booking Flow</a:t>
            </a:r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65369-4550-4E77-980E-B234CBBFB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5168" y="848557"/>
            <a:ext cx="8439748" cy="468000"/>
          </a:xfrm>
        </p:spPr>
        <p:txBody>
          <a:bodyPr/>
          <a:lstStyle/>
          <a:p>
            <a:r>
              <a:rPr lang="en-IE"/>
              <a:t>And Site Navigation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8B4E870-C111-416A-8C44-73A6BFC851D7}"/>
              </a:ext>
            </a:extLst>
          </p:cNvPr>
          <p:cNvSpPr/>
          <p:nvPr/>
        </p:nvSpPr>
        <p:spPr>
          <a:xfrm>
            <a:off x="1736116" y="1641752"/>
            <a:ext cx="2700006" cy="439858"/>
          </a:xfrm>
          <a:prstGeom prst="round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Airline Portal: Show all (as catalog)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4908702-F5B1-4E48-9DF7-7DE4D6A58FB5}"/>
              </a:ext>
            </a:extLst>
          </p:cNvPr>
          <p:cNvSpPr/>
          <p:nvPr/>
        </p:nvSpPr>
        <p:spPr>
          <a:xfrm>
            <a:off x="5582490" y="2306364"/>
            <a:ext cx="1206062" cy="44566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Traveler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A67E964-51B0-4AF2-89A4-676FEA11C2F5}"/>
              </a:ext>
            </a:extLst>
          </p:cNvPr>
          <p:cNvSpPr/>
          <p:nvPr/>
        </p:nvSpPr>
        <p:spPr>
          <a:xfrm>
            <a:off x="1738363" y="2312146"/>
            <a:ext cx="1206062" cy="43985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Terminal info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59DD1D-5AA2-4F80-8F2E-6103F36C9E37}"/>
              </a:ext>
            </a:extLst>
          </p:cNvPr>
          <p:cNvSpPr/>
          <p:nvPr/>
        </p:nvSpPr>
        <p:spPr>
          <a:xfrm>
            <a:off x="3392859" y="2312146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2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0D32010-FB8E-4F57-86FE-C8D90BC4BF68}"/>
              </a:ext>
            </a:extLst>
          </p:cNvPr>
          <p:cNvSpPr/>
          <p:nvPr/>
        </p:nvSpPr>
        <p:spPr>
          <a:xfrm>
            <a:off x="7378876" y="2306364"/>
            <a:ext cx="1206062" cy="451509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Ancillary Step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3F415C2-BF60-4D09-A0F2-7147C1FBC957}"/>
              </a:ext>
            </a:extLst>
          </p:cNvPr>
          <p:cNvSpPr/>
          <p:nvPr/>
        </p:nvSpPr>
        <p:spPr>
          <a:xfrm>
            <a:off x="9215457" y="2312146"/>
            <a:ext cx="1206062" cy="445726"/>
          </a:xfrm>
          <a:prstGeom prst="round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Payment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1808D34-EE36-4113-97A3-EAF84B656590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2944425" y="2532075"/>
            <a:ext cx="4484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8B824EA-597F-4E72-868F-50517A73EB52}"/>
              </a:ext>
            </a:extLst>
          </p:cNvPr>
          <p:cNvCxnSpPr>
            <a:cxnSpLocks/>
          </p:cNvCxnSpPr>
          <p:nvPr/>
        </p:nvCxnSpPr>
        <p:spPr>
          <a:xfrm>
            <a:off x="5171812" y="2534118"/>
            <a:ext cx="0" cy="1716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1B265C4-DDAE-484F-95C8-25EE4C89AC6F}"/>
              </a:ext>
            </a:extLst>
          </p:cNvPr>
          <p:cNvCxnSpPr>
            <a:cxnSpLocks/>
          </p:cNvCxnSpPr>
          <p:nvPr/>
        </p:nvCxnSpPr>
        <p:spPr>
          <a:xfrm flipV="1">
            <a:off x="5981519" y="2757873"/>
            <a:ext cx="0" cy="1489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8FD6F5F-AD6C-44BF-A816-799921AE327D}"/>
              </a:ext>
            </a:extLst>
          </p:cNvPr>
          <p:cNvSpPr/>
          <p:nvPr/>
        </p:nvSpPr>
        <p:spPr>
          <a:xfrm>
            <a:off x="9215457" y="1641752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Confirmation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862A861-103E-4413-83EF-A69173C8F4EF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>
            <a:off x="6788552" y="2529196"/>
            <a:ext cx="590324" cy="2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DD0DCBA-1538-46F3-A43D-27344B32ACCE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9818488" y="2081610"/>
            <a:ext cx="0" cy="230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0AC72DB-1739-46B6-BFC0-C01FAEDE4D64}"/>
              </a:ext>
            </a:extLst>
          </p:cNvPr>
          <p:cNvCxnSpPr>
            <a:cxnSpLocks/>
          </p:cNvCxnSpPr>
          <p:nvPr/>
        </p:nvCxnSpPr>
        <p:spPr>
          <a:xfrm flipV="1">
            <a:off x="2317833" y="2748041"/>
            <a:ext cx="0" cy="183892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7C62133-ADF6-417B-A31F-6FC66A71E128}"/>
              </a:ext>
            </a:extLst>
          </p:cNvPr>
          <p:cNvSpPr/>
          <p:nvPr/>
        </p:nvSpPr>
        <p:spPr>
          <a:xfrm>
            <a:off x="1739131" y="2312139"/>
            <a:ext cx="1206062" cy="43985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1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C081CEE-AAD9-4DD8-81D5-54890DEA419B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591161" y="2527877"/>
            <a:ext cx="624297" cy="71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86EFE6-DA89-41AD-A438-CB7E38160BA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2339146" y="2081610"/>
            <a:ext cx="3016" cy="230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2166E8-94A3-4771-B707-77307A639E19}"/>
              </a:ext>
            </a:extLst>
          </p:cNvPr>
          <p:cNvCxnSpPr>
            <a:cxnSpLocks/>
          </p:cNvCxnSpPr>
          <p:nvPr/>
        </p:nvCxnSpPr>
        <p:spPr>
          <a:xfrm flipH="1">
            <a:off x="7741902" y="4391321"/>
            <a:ext cx="25813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B81759-24E3-4465-86AA-E7223C3663DE}"/>
              </a:ext>
            </a:extLst>
          </p:cNvPr>
          <p:cNvCxnSpPr>
            <a:cxnSpLocks/>
          </p:cNvCxnSpPr>
          <p:nvPr/>
        </p:nvCxnSpPr>
        <p:spPr>
          <a:xfrm flipV="1">
            <a:off x="9818488" y="2752027"/>
            <a:ext cx="0" cy="183493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C5A5248-91D7-49FC-AF52-ABA37255A3E4}"/>
              </a:ext>
            </a:extLst>
          </p:cNvPr>
          <p:cNvSpPr/>
          <p:nvPr/>
        </p:nvSpPr>
        <p:spPr>
          <a:xfrm>
            <a:off x="4669221" y="4248570"/>
            <a:ext cx="3061143" cy="43985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Shopping Cart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81DF2-6324-4B11-AB37-36B4F7EF1472}"/>
              </a:ext>
            </a:extLst>
          </p:cNvPr>
          <p:cNvSpPr/>
          <p:nvPr/>
        </p:nvSpPr>
        <p:spPr>
          <a:xfrm>
            <a:off x="9413698" y="5661424"/>
            <a:ext cx="1054279" cy="24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DD4182D-D14B-40F9-8B25-85A2D7439F5C}"/>
              </a:ext>
            </a:extLst>
          </p:cNvPr>
          <p:cNvCxnSpPr>
            <a:cxnSpLocks/>
          </p:cNvCxnSpPr>
          <p:nvPr/>
        </p:nvCxnSpPr>
        <p:spPr>
          <a:xfrm>
            <a:off x="2317833" y="4586962"/>
            <a:ext cx="2351388" cy="999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8E68BA5-A447-463C-9AFF-A33239ED693F}"/>
              </a:ext>
            </a:extLst>
          </p:cNvPr>
          <p:cNvCxnSpPr>
            <a:cxnSpLocks/>
          </p:cNvCxnSpPr>
          <p:nvPr/>
        </p:nvCxnSpPr>
        <p:spPr>
          <a:xfrm>
            <a:off x="3995891" y="4395238"/>
            <a:ext cx="673331" cy="999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891322-C292-4B0A-ACE9-EB011FFC8E07}"/>
              </a:ext>
            </a:extLst>
          </p:cNvPr>
          <p:cNvCxnSpPr>
            <a:cxnSpLocks/>
          </p:cNvCxnSpPr>
          <p:nvPr/>
        </p:nvCxnSpPr>
        <p:spPr>
          <a:xfrm flipV="1">
            <a:off x="3995890" y="2757873"/>
            <a:ext cx="0" cy="163736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640D1E-199A-4EA7-97C7-77AD927B7EF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598922" y="2532075"/>
            <a:ext cx="584279" cy="20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4F076E-0D86-48E5-B0AE-7B3A3987ACCC}"/>
              </a:ext>
            </a:extLst>
          </p:cNvPr>
          <p:cNvCxnSpPr>
            <a:cxnSpLocks/>
          </p:cNvCxnSpPr>
          <p:nvPr/>
        </p:nvCxnSpPr>
        <p:spPr>
          <a:xfrm>
            <a:off x="6335296" y="2767751"/>
            <a:ext cx="0" cy="1470824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E2B1272-CEAB-47B1-B106-65A919967E71}"/>
              </a:ext>
            </a:extLst>
          </p:cNvPr>
          <p:cNvCxnSpPr>
            <a:cxnSpLocks/>
          </p:cNvCxnSpPr>
          <p:nvPr/>
        </p:nvCxnSpPr>
        <p:spPr>
          <a:xfrm flipH="1">
            <a:off x="7741902" y="4586961"/>
            <a:ext cx="2076586" cy="1586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983596F-A0A9-4D4D-9937-2E4234BA0EB9}"/>
              </a:ext>
            </a:extLst>
          </p:cNvPr>
          <p:cNvCxnSpPr>
            <a:cxnSpLocks/>
          </p:cNvCxnSpPr>
          <p:nvPr/>
        </p:nvCxnSpPr>
        <p:spPr>
          <a:xfrm flipV="1">
            <a:off x="8000038" y="2752004"/>
            <a:ext cx="0" cy="164823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2843264-0AE0-4F2A-AD89-54AC20BA639D}"/>
              </a:ext>
            </a:extLst>
          </p:cNvPr>
          <p:cNvSpPr/>
          <p:nvPr/>
        </p:nvSpPr>
        <p:spPr>
          <a:xfrm>
            <a:off x="4669219" y="4246914"/>
            <a:ext cx="3072683" cy="449231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Itinerary Recap/Shopping Cart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235B7E1-200D-4893-80F6-C6E89D5886B1}"/>
              </a:ext>
            </a:extLst>
          </p:cNvPr>
          <p:cNvSpPr/>
          <p:nvPr/>
        </p:nvSpPr>
        <p:spPr>
          <a:xfrm>
            <a:off x="2317834" y="5349241"/>
            <a:ext cx="2962827" cy="13036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F8E29E2-95E5-466B-B5C1-B0E6D5EC1B7D}"/>
              </a:ext>
            </a:extLst>
          </p:cNvPr>
          <p:cNvSpPr/>
          <p:nvPr/>
        </p:nvSpPr>
        <p:spPr>
          <a:xfrm>
            <a:off x="2317827" y="4957250"/>
            <a:ext cx="2962822" cy="344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>
                <a:solidFill>
                  <a:srgbClr val="4472C4"/>
                </a:solidFill>
                <a:latin typeface="Calibri" panose="020F0502020204030204"/>
              </a:rPr>
              <a:t>Legend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F5E51C1-5977-4E8A-8A4C-537346AA24AE}"/>
              </a:ext>
            </a:extLst>
          </p:cNvPr>
          <p:cNvCxnSpPr/>
          <p:nvPr/>
        </p:nvCxnSpPr>
        <p:spPr>
          <a:xfrm>
            <a:off x="2484120" y="5577840"/>
            <a:ext cx="350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503CF7D-81F3-49A1-9C8C-62455FB38448}"/>
              </a:ext>
            </a:extLst>
          </p:cNvPr>
          <p:cNvCxnSpPr/>
          <p:nvPr/>
        </p:nvCxnSpPr>
        <p:spPr>
          <a:xfrm>
            <a:off x="2484120" y="5836920"/>
            <a:ext cx="35052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33BE78-7187-47F3-A5E4-D65AC4E6721E}"/>
              </a:ext>
            </a:extLst>
          </p:cNvPr>
          <p:cNvCxnSpPr/>
          <p:nvPr/>
        </p:nvCxnSpPr>
        <p:spPr>
          <a:xfrm>
            <a:off x="2484120" y="6126480"/>
            <a:ext cx="350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DDB151-2759-4DD7-BCD2-D7C0980438ED}"/>
              </a:ext>
            </a:extLst>
          </p:cNvPr>
          <p:cNvCxnSpPr/>
          <p:nvPr/>
        </p:nvCxnSpPr>
        <p:spPr>
          <a:xfrm>
            <a:off x="2491740" y="6408420"/>
            <a:ext cx="350520" cy="0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8910BBF-B30B-4CFA-ABEC-9D0C234D8604}"/>
              </a:ext>
            </a:extLst>
          </p:cNvPr>
          <p:cNvSpPr txBox="1"/>
          <p:nvPr/>
        </p:nvSpPr>
        <p:spPr>
          <a:xfrm>
            <a:off x="2957510" y="5394949"/>
            <a:ext cx="232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Standard flow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Airline side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1A solution or external</a:t>
            </a:r>
          </a:p>
          <a:p>
            <a:pPr>
              <a:defRPr/>
            </a:pPr>
            <a:r>
              <a:rPr lang="en-US">
                <a:solidFill>
                  <a:srgbClr val="4472C4"/>
                </a:solidFill>
                <a:latin typeface="Calibri" panose="020F0502020204030204"/>
              </a:rPr>
              <a:t>Optional in the flow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A04F01F-FE51-49B2-AA12-22BE5AD44DC6}"/>
              </a:ext>
            </a:extLst>
          </p:cNvPr>
          <p:cNvSpPr/>
          <p:nvPr/>
        </p:nvSpPr>
        <p:spPr>
          <a:xfrm>
            <a:off x="7378108" y="2302379"/>
            <a:ext cx="1206062" cy="46537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Catalog Page</a:t>
            </a:r>
            <a:endParaRPr lang="en-IE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741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-318371"/>
            <a:ext cx="69301880" cy="4782552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84023">
            <a:off x="469603" y="1339917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Progressive Web App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CRAT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MrxlqFxpPhHWNUtdhuLOxmni3jK7lQkZHpkV8jj9pj4jYH7rRP/ARv/i6+rPiX/yTrxJ/2Crn/wBFNX50r90fSgD2r/hpj4jf88tE/wDARv8A4uj/AIaY+I3/ADy0T/wEb/4uvFqKAPaf+GmPiN/zy0T/AMBG/wDi6P8Ahpj4jf8APLRP/ARv/i68WooA9qH7THxGz/qtEP8A26N/8XWjp/7UnjKJh9u0HRLpe/liSIn8dx/lXglFAH134S/ae8J6hKkHiDSb7RXYgeapFxEPckAMP++TXtmga1pOv6bHqWi6jbahaSfdlgkDD6HHQ+x5r82K6HwH4z8ReCdZTVPD9+9u+R5sJOYp1/uuvQj9R2NAH6K0Vw/wc+JGk/Ebw59uswLbUIMJe2bNloW9R6qex/DqK7igAooooAKKKKAAnAyeBXzN4l+PPimHxDqEOkR6b9gjuHS3MkBZigOASd3fGfxr2z4v69/wjnw61fUVfbOYTDB6+Y/yjH0zn8K+LK+w4YyyliITq1o3Wyv+P6Hx/E+Z1cPKFKjKz3dvw/U9X/4X746/556T/wCAzf8AxVH/AAv3x1/zz0n/AMBm/wDiq8oor6r+xsB/z6X3Hyv9s4//AJ+v7z7m8Da2viTwhpetrtBu7dXkC9Ffow/Bga2q8X/ZQ1z7X4Sv9DkfMlhceZGCf+WcnP8A6EG/OvaK/M8yw31XFVKXRPT06fgfpmW4n61hadXq1r69fxCiiiuE7gooqO5mitraW4ncRxRIXdj0VQMk/lQlcG7Hk/x5+KGoeC7/AE/S9CW1e8ljM1x56FwiZwowCOSQfyrzL/hfvjr/AJ56T/4DN/8AFVw3j/xBL4p8YalrkhbbcTHylP8ADGOEH5AVg1+n4DIsLTw8I1aacra37n5hj89xVTETlSqNRvpbser/APC/fHX/ADz0n/wGb/4qj/hfvjr/AJ56T/4DN/8AFV5RXV/Cbw4fFXj7TNKZN1v5nnXP/XJOW/PgfjW9bLMuo05VJUlZK+xhRzPMa1SNONV3btufXHgC71m/8H6bf6+Il1C5hE0iRJsVA3KjGTzgjPvW7SKAqhVAAHAA7VW1fULbStKu9TvZBHbWkLzSseyqCT+gr8sqTU5uSVr9D9TpwcIKLd7dTlE+IFg3xhf4ejb566aLrzM8+bnPl/8AfGGrta/Pi18eahH8Wl+IEhb7QdS+1umf+WZODH9Nny1+gNhdQX1jBe2sgkguI1licdGVhkH8jUFk1FFFABRRRQAUUUUAc98S/wDknXiT/sFXP/opq/Olfuj6V+i3xL/5J14k/wCwVc/+imr86V+6PpQAtFFFACEijcPUV9YfsUWlrceB9ca4tYJiNTABeMMQPKX1r3z+y9N/6B1p/wB+V/woA/NMMD0INLX6Ka94F8G67A0Oq+GdKuVP8RtlDj6MACPwNfLP7RnwWj8Dwr4k8NtNLockgjnhkbc9ox+783UoenPIOOuaAPEaKKKAPZP2P7TU7j4vJPY3EsNrbWUr3oX7siHCqh/4EQf+A19pV4F+xZ4b+weCNR8STRgTapc+XESOfKi4/Vi35CvfaACiiigAooooA+f/ANrbXudI8NxP/evJwD9VTP8A4/Xz/XW/F7Xv+Ej+Imr6ir7oFmMEHp5cfyjH1wT+NclX61k+F+q4OnTe9rv1ep+S5xivrWMqVFtey9FoFFFFemeYel/s3a5/ZHxNtbaR9sOpRNatn+8fmT9Vx+NfWtfBGmXk2nala6hbsVmtpkmjI/vKQR/KvuzRNQh1XR7PU7c5iuoEmT6MAf618DxdhuWtCuvtK3zX9fgffcI4nmozov7Lv8n/AF+Jbooor5A+vCvK/wBpfxP/AGJ4DOl28m271ZzCMHkRDlz/ACX/AIFXqlfH3x78T/8ACTfEO8MMm+zsP9Et8Hg7T8zD6tn8AK93h3BfWsYm17sdX+n4nhcRY36rg2k/elov1/A4Ciiiv1A/Lwr6R/ZR8N/ZdCvvE9xHiW9f7PbkjpEh+Y/i3/oNfPGk2NxqmqWum2iF7i6mWGNfVmOB/OvuXwzpNvoPh6w0a1H7mzgWJT64HJ/E5P418rxXjPZYdUI7z/Jf8E+q4VwXtcQ68to/m/8AgGjXh/7Yniz+xvh5F4et5Nt1rUuxwDyIEwz/AJnaPxNe4V8K/tL+LP8AhKvitqDQy77LTP8AQbbByDsJ3sPq5b8AK/PD9DPM6+1f2SvFX9v/AAti0yeTdd6LIbV89TEfmjP5ZX/gNfFVewfsleKf7A+KUWmTybbTWojatnoJR80Z/PK/8CoA+1qKKKACiiigAooooA574l/8k68Sf9gq5/8ARTV+dK/dH0r9FviX/wAk68Sf9gq5/wDRTV+dK/dH0oAWiiigD61/Yg/5EXXf+wmP/RSV9A18/fsQf8iLrv8A2Ex/6KSvoGgArm/ilp0GrfDfxFp9yoaOXTp+D2ZULKfwIB/CukrjPjfr1v4c+FfiDUJ3VWeze3hUnBeSQbFA/E5/A0Afn2vKg+1SW8MtzcRW8CF5pXWONR1ZicAfmajHAAr039mTw3/wkfxf0rzI99tp26/myMj5PuA/8DK/lQB9n+AdBi8MeC9I8PwgYsbRImI7uB8x/FiT+NbdFBIUFmIAHUmgAorz74SfEKHxlfa7ZMVWayvHa3A/jti2EP1GOfqK9BrfE4ephqjp1FZoww+Ip4mmqlN3TCuY+KuvDw38P9X1QOFmWAxwf9dH+Vf1Ofwrp68F/a217Za6R4bifmRjdzgHsPlTP4lvyrqynC/WsZTp9L6+i1Zy5tivquDqVOttPV6Hzz+tFFFfrh+RhRRRQAV9X/sza5/avw2jsZHzNpkzW5HfYfmQ/kSPwr5Qr2H9lTXPsPja70WR8RalbEoP+mkfI/8AHS1eFxHhvb4GTW8dfu3/AAPd4cxPsMdFPaWn37fifT9FFFfl5+oHIfGDxMPCngHUNSRwt1In2e19fNfgH8Blvwr4vJJJJJJPUnvXsf7U3if+0vFVt4ct5M2+mJvmAPBmcf0XH5mvG6/TOGsF9XwanJaz1+XT/P5n5nxLjfrGMcIvSGnz6/5fIKKKK+hPnj2D9lvw1/anjKfXp482+lR/uyRwZnBA/Jdx/KvqCuG+Bnhr/hGfh1YW8sey7ux9rucjkM4GAfou0fhXc1+U55jfreMlJPRaL0X/AAT9WyPB/VMHGLWr1fq/+Ach8ZfFS+DfhvrGuKwW4SExWo9Zn+VPyJz+FfnyzMzFnYszHLE9SfWv0K+LnhlfF/w51rQdoaae3LW/HSVfmT/x4AfjX56srIxR1KspwwPUH0ryD1xKmsbq4sb2C9tZDHcW8iyxOP4WU5B/MVDRQB+jngTX4PFPg7SvEFvjZfWySkD+FsfMv4MCPwrar52/Yo8VfavD+q+ELiTMljJ9qtgf+eTnDD8GGf8AgdfRNABRRRQAUUUUAc98S/8AknXiT/sFXP8A6KavzpX7o+lfot8S/wDknXiT/sFXP/opq/Olfuj6UALRRRQB9E/sr/Ebwb4L8J6tZeJdZWxuJ78SxIYZH3J5ajPyqe4New/8L5+FX/Q1J/4Czf8AxFfCtFAH2lrn7SPw3sYHaxm1HVJgPlSC1KAn/efAFfOHxm+K2tfEm/iW4hWw0m2YtbWSPu+Y8b3b+JsfgO1eeUUAFfWP7E/hv7J4V1bxRNHiTULgW8BP/PKPqR9WJ/75r5QjR5ZFiiUvI7BVUdSTwBX6JfDTw8nhXwFo2gIoDWloiy4HWQjLn8WJoA6KuO+M+vf8I78N9WvUfZPLF9mg/wB+T5ePoCT+FdjXz3+1tr2640jw3E/CA3k4B7nKpn/x4/jXp5PhfrWNp03te79FqeZnGK+q4KpU62svV6Hk/wAM/E8vhDxlY60hYwo3l3KD+OFuGH9R7gV9sWs8N1bRXNvIskMqB43XoykZBH4V8B19P/sweLv7X8LyeG7uTN3pWPKyeXgJ4/75PH0K19VxXl/PTWKitY6P06fc/wAz5XhTMOSo8LJ6S1Xr1+9fkew18Y/GnXv+Ei+JOrXiPughl+zQemyP5f1OT+NfVnxK11fDfgXVtY3BZIbdhDk9ZG+VP1Ir4iJLEsxJJ5JPeufhHC3lUxD9F+b/AEOni7FWjTw69X+S/USiinRo0kixxqWdiFUDuT0FfcHwx21j4JkuPg5feMtjebDqCIn/AFwA2uf++2H/AHya4evtPSPB9vb/AAri8HSqAG04wSn/AKaMpLN/30Sa+Mby3ms7ua0uFKTQyNHIp7MpwR+YrwsmzP67Ksr7S09On5HvZ1ln1KNF23jr69fzIq1/BusPoHivS9ZQkfZLlJGx3XPzD8RkVkUV7U4KcXGWzPEpzcJKUd0ffsMiTQpNEwaN1DKw6EHoaoeKdYtvD/h2/wBauyBFaQtIRn7xA4X6k4H41y/wH1z+3fhjpUrvvntUNpN65j4H/ju0/jXB/tX+J/J0+w8KW8nz3B+1XQB/gU4RT9Wyf+AivyrC5bKrj/qr6PX0W5+q4rMo0sB9aXVXXq9j5/1a+udU1S61K8ffcXUzTSN6sxyaq0UV+rpKKsj8olJyd2Fdd8H/AA3/AMJT8QNN0103WqP9ouvTy05IP1OB+NcjX0r+yn4b+xeHL3xLcR4m1CTyYCe0SHk/i2f++RXl51jPqmDnNbvRer/y3PUyXB/W8ZCD2Wr9F/Vj2sDAwOBRRRX5OfrAV8HftG+F/wDhFvi1q1vFHstL5hfW2BgbZMlgPo+4V9418+/tqeF/tvhLTfFUEeZtNn8icgc+TJ0J+jgf99UAfJdFFFAHcfAnxT/wiHxR0fVJJNlpJL9lu/TypPlJP0OG/Cvv4V+ZJ6V99fALxV/wl3ws0jUZJN93BH9ku/XzY/lJP1G1vxoA7yiiigAooooA574l/wDJOvEn/YKuf/RTV+dK/dH0r9FviX/yTrxJ/wBgq5/9FNX50r90fSgBaKKKACivZPgL8G9P+JXh/UNTvNcu9Pe0u/s4SGFXDDYGzz9a9G/4ZT0X/ocNS/8AAWP/ABoA+VaK+q/+GU9E/wChw1L/AMBY/wDGrunfsteEYnDX3iDWrpf7qeXHn/x00AeF/s4+G/8AhJvi7o1vJHvtrJzfT56bY+VB+r7R+NfeVcb8Ovhl4P8AALzzeHdPkjuZ0EctxNM0kjKDnHPAGfQCuyoAK+KPixrv/CR/ELV9TV90JnMUB/6Zp8q/njP419WfFvXv+Ec+Hmr6krhZvIMMH/XR/lXH0zn8K+Kq+34Qwv8AExD9F+b/AEPieL8V/Dw69X+S/UK6P4b+JpvCPjGx1uMsYo32XCD+OJuGH5cj3ArnKK+yq0o1YOnNXT0PjKVWVKaqQeq1Pof9qrxLDLoGiaNYziSO+P252U8NGBhD9CST/wABr54q1f6heXy2y3dw8wtYFt4dx+5GCSFHtyaq1x5ZgVgcOqKd9zszPHPHYh1mrbBXc/ArQf7f+Jmlwum63tGN3NkZGI+QD9W2iuGr6N/ZL0HydG1TxHKnz3MotoT/ALCct+bEf981lneK+rYKc1u9F8/6ubZJhfrONhF7LV/I9zr5D/aI0P8AsX4nX0kabYNQVbyPA4y3D/8AjwJ/GvryvE/2sdC+1eGdO8QRpl7Gcwykf885OmfowH/fVfDcNYr2GOjF7S0/y/E+44kwvt8DKS3jr/n+B810UUV+nH5ie6/soeIY7S41vRLqYRwmEXyFjwuziQ/kVP4V5V8RPEUnirxnqWtuTsnlIhU/wxLwg/ID8SayNPvruwklks53heWF4XKnqjjDL+IqtXnUcvhSxlTFdZJL/P79D0a2Yzq4OnhekW/+B92oUUUV6J5xb0bT7nVtXtNLs13XF3MsMY92OK+5vD2l2+iaFZaRaLiC0gWFPfAxn6nr+NfOX7LHhr+0fFlz4huI8waZHtiJHBmcY/Rc/mK+nK/PuK8b7SvHDx2jv6v/AIH5n6Dwpg/Z0JYiS1lt6L/g/kFFcr8WvFEfg34eavr7MBNBAVtgf4pm+VB/30QfoDX5/vq2qu7O+qXzOxJYm4fknr3r5M+sP0qrG8caDB4n8Iar4fuMbL61eEE/wsR8rfg2D+Ffnb/aep/9BK9/8CH/AMaP7T1P/oJXv/gQ/wDjQBFfWs9jez2V0hjnt5WilU/wspwR+YqGldmdy7szMxyWY5JNJQAV9CfsVeKfsXifU/CVxJiLUYvtNsD/AM9Yx8wH1Tn/AIBXz3Wv4L1248MeLdL8QWufMsLlJsD+JQfmX8VyPxoA/R+ioNNvLfUNPtr+0kElvcxLNE4/iVgCD+RqegAooooA574l/wDJOvEn/YKuf/RTV+dK/dH0r9FviX/yTrxJ/wBgq5/9FNX50r90fSgBaKKKAPrX9iD/AJEXXf8AsJj/ANFJX0DXz9+xB/yIuu/9hMf+ikr6BoAKKKKACiiigDwL9rbXSsWkeG4nPzFrycA9hlU/9nr58r6t/aN8Ff8ACSeEzrFjDu1PS1MgCjmWHq6/h94fQ+tfKVfpnDNWlPAxjDdXv6n5nxNSqwx0pT2dregUUUV9CfPBRRRQAqqzMFVSzE4AHc19wfDrQ18N+CdJ0bbh7e3XzfeQ/M//AI8TXyn8EdB/4SD4laVaum63t5PtU+RkbY+QD9W2j8a+y6+G4uxV5U8Oumr/ACX6n3PCOFtGeIfXRfm/0CsL4gaKviLwXq2jMoLXNsyx57SAZQ/99AVu0V8dTqSpzU47rU+xqU41IOEtnofADqyOUdSrKSCD2NJXa/G7Q/7A+JmrWqJtgnk+1Q+m2T5uPo24fhXFV+yYesq9KNSOzSZ+N4ijKhVlSlum0FFFFbGIUUV2XwY8N/8ACUfELTrGSPdawv8Aabn08tOcH6nA/Gsa9aNClKpLZK5tQoyr1Y047t2Ppn4J+Gv+EX+Hmn2cke27uF+1XPHO9+cH6DA/Cu1ooNfj2IrSr1ZVZbt3P2HD0Y0KUacdkrHy7+2x4s8y90nwZbS/LEPt14Af4jlY1P0G4/iK+a691+Ifwc+Lni3xtq3iKfRLbN5cM0anUIvkjHCL97soArA/4Z5+Kn/QEtP/AAYRf41ibHlNFerf8M8/FT/oCWn/AIMIv8aP+Gefip/0BLT/AMGEX+NAHlNFerH9nr4qAE/2HanHpfxf415XNHJDM8MqFJI2KOpHIIOCKAG0UUUAfaP7Ivir+3vhgukTybrvRJTbHPUxH5oz+WV/4DXstfEv7KHir/hHfirb2M8m201mM2b56CTrGfz+X/gVfbVABRRRQBz3xL/5J14k/wCwVc/+imr86V+6PpX6LfEv/knXiT/sFXP/AKKavzpX7o+lAC0UUUAfWv7EH/Ii67/2Ex/6KSvoGvn79iD/AJEXXf8AsJj/ANFJX0DQAUUUUAFFFFAARkEEZFfIXx58Fnwj4ykktYtul6gTPa4HCHPzx/gTx7EV9e1yfxY8Iw+M/BtzpeFF2n76zkP8MoHAz6HkH617OR5j9RxKcn7stH/n8jxs8y769hmor3o6r/L5nxXRUlzDNbXEtvcRtFNE5SRGGCrA4IP41HX6mnc/LGrBRRSgFiFUEk8ADuaYj6J/ZK0HytN1bxJKnzTyC0gP+yvzP+ZK/wDfNe7Vznwz0IeG/Amk6RtCyRW6tNx/y0b5n/Umujr8izXFfWsXUq9L6ei0R+u5VhfquEp0uttfV6sKKKK889A8E/a20Pda6R4kiTlGaznIHY/Mn6hvzr56r7V+Lmh/8JF8O9Y01U3TeQZoB38xPmX88Y/Gviqv0jhbFe1wfs3vB2+T1X6n5vxThfZYz2i2mr/NaP8AQKKKK+lPmgr6a/ZW8NfYPC114juI8TalJshJHIhQ4/Vs/kK+ctB0y51nWrLSbNd093MsKexY4z+HWvufQtNt9H0az0q0XbBaQrDGPZRjNfJ8V432dCOHi9Zb+i/4P5H1nCmD9pXliJLSO3q/+AXKKKK/Pj9BCiiigAooooAK+F/2nPC//CM/FrUTFHstNTxfwYGB8/3wPo4b8xX3RXg37Z3hf+0vAtn4kgjzPpFxtlIHPkyYB/Jgv5mgD5CooooAltLia0u4bu2kMc8EiyRuOqspyD+Yr9FPh94hh8V+CtJ8QwYxe2yyOB/C/R1/BgR+FfnNX1T+xP4p+0aNq3g+4ky9pJ9stQf+eb8OPwbB/wCBUAfRtFFFAEGoWltqFjPY3kSzW1xG0UsbdHRhgg/UGuF/4Ur8Lf8AoTbD/vqT/wCKr0GigDz7/hSvwt/6E2w/76k/+Ko/4Ur8Lf8AoTbD/vqT/wCKr0GigDE8I+E/DvhGzms/DmlQ6dBNJ5siREkM2AM8k9gK26KKACiiigAooooAKKKKAOU1b4c+CNW1KfUdQ8O2k91O26WQlgWb1ODiqv8Awqj4ef8AQrWf/fT/APxVdrRXUsdiYqyqSt6s5XgcNJ3dON/RHFf8Ko+Hn/QrWf8A30//AMVT4Phb4Agnjni8MWayRsHQ5c4IOQetdlRT+v4r/n7L72L6hhf+fcfuQUUUVyHWFFFFAAeRXFv8Kvh67s7eF7MsxJPzP1/Ou0orWliKtG/s5NX7OxlVoUq1vaRTt3Vziv8AhVHw8/6Faz/76f8A+Ko/4VR8PP8AoVrP/vp//iq7Witv7QxX/P2X3sx+oYX/AJ9R+5HL6J8PfBmianFqel+H7W2vIc+XKpYlcjBxk+hNdRRRWFWtUqvmqSbfm7m9KjTpLlpxSXkrBRRRWZoFFFFABRRRQAVU1nTbDWdKudL1S1jurK5jMc0L/ddT2NW6KAPPv+FK/C3/AKE2w/76k/8AiqP+FK/C3/oTbD/vqT/4qvQaKAPPv+FK/C3/AKE2w/76k/8Aiq1fC/w38D+F9VGq6B4dttPvQjRiWJnztPUcnFdZRQAUUUUAFFFFABRRRQAUUUUAFFFFABRRRQAUUUUAFFFFABRRRQAUUUUAFFFFABRRRQAUUUUAFFFFABRRRQAUUUUAFFFFABRRRQAUUUUAFFFFABRRRQB//9k=">
            <a:extLst>
              <a:ext uri="{FF2B5EF4-FFF2-40B4-BE49-F238E27FC236}">
                <a16:creationId xmlns:a16="http://schemas.microsoft.com/office/drawing/2014/main" id="{B3DE7D9E-0A49-430D-8596-F08E2E5870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25579" cy="212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C1745A13-4098-4A6E-8E14-A0EF95335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97" y="850969"/>
            <a:ext cx="3736267" cy="17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555734-1CF4-4518-B827-9EAC6F202C04}"/>
              </a:ext>
            </a:extLst>
          </p:cNvPr>
          <p:cNvSpPr txBox="1"/>
          <p:nvPr/>
        </p:nvSpPr>
        <p:spPr>
          <a:xfrm>
            <a:off x="131504" y="5947923"/>
            <a:ext cx="55099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000000"/>
                </a:solidFill>
                <a:latin typeface="Calibri Light"/>
              </a:rPr>
              <a:t>Shrey RUPANI &amp; Julien ARAMINO</a:t>
            </a:r>
          </a:p>
          <a:p>
            <a:pPr algn="ctr"/>
            <a:r>
              <a:rPr lang="en-GB" sz="2400">
                <a:solidFill>
                  <a:srgbClr val="000000"/>
                </a:solidFill>
                <a:latin typeface="Calibri Light"/>
              </a:rPr>
              <a:t> With Jean MOUYADE support </a:t>
            </a:r>
            <a:endParaRPr lang="fr-FR" sz="24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D7EEE-4AA7-4E56-9ADE-40D9EAB7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932" y="2551427"/>
            <a:ext cx="6491633" cy="39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problem</a:t>
            </a:r>
            <a:endParaRPr lang="en-IE" b="1"/>
          </a:p>
          <a:p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Is it worth installing the app?</a:t>
            </a:r>
            <a:endParaRPr lang="en-US"/>
          </a:p>
        </p:txBody>
      </p:sp>
      <p:pic>
        <p:nvPicPr>
          <p:cNvPr id="2" name="RefX Booking Load Time Fast 3G">
            <a:hlinkClick r:id="" action="ppaction://media"/>
            <a:extLst>
              <a:ext uri="{FF2B5EF4-FFF2-40B4-BE49-F238E27FC236}">
                <a16:creationId xmlns:a16="http://schemas.microsoft.com/office/drawing/2014/main" id="{D9C5C4E0-3CB7-45E9-B2EA-4F0404003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067" y="1768317"/>
            <a:ext cx="7474029" cy="46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Idea</a:t>
            </a:r>
            <a:endParaRPr lang="en-IE" b="1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7988" y="2228984"/>
            <a:ext cx="5642881" cy="34029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Highly performant Reference Experience</a:t>
            </a:r>
          </a:p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Skip app store step to install airline app</a:t>
            </a:r>
          </a:p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Evergreen app and web</a:t>
            </a:r>
          </a:p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Offline support</a:t>
            </a:r>
          </a:p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Single code base</a:t>
            </a:r>
          </a:p>
          <a:p>
            <a:r>
              <a:rPr lang="en-US">
                <a:solidFill>
                  <a:srgbClr val="005EB8"/>
                </a:solidFill>
                <a:latin typeface="Amadeus" panose="02000506020000020004" pitchFamily="50" charset="0"/>
              </a:rPr>
              <a:t>Standalone experience</a:t>
            </a:r>
          </a:p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4AC685-0758-4A2F-A34E-8F818EB94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291" y="1218179"/>
            <a:ext cx="5468886" cy="54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96CBFE-198F-441E-9B71-20427B9EA1D6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142EA-2C6B-493F-BEA6-44BCCDA872E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2C30D-4BF7-4628-980D-44A188F3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1878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Agenda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" y="1470991"/>
            <a:ext cx="11252792" cy="4613152"/>
          </a:xfrm>
        </p:spPr>
        <p:txBody>
          <a:bodyPr anchor="t">
            <a:normAutofit/>
          </a:bodyPr>
          <a:lstStyle/>
          <a:p>
            <a:r>
              <a:rPr lang="en-US"/>
              <a:t>Innovation Contest </a:t>
            </a:r>
          </a:p>
          <a:p>
            <a:r>
              <a:rPr lang="en-US"/>
              <a:t>Ideas: Flash Review – 3 min / team! </a:t>
            </a:r>
            <a:endParaRPr lang="en-US">
              <a:cs typeface="Calibri Light"/>
            </a:endParaRPr>
          </a:p>
          <a:p>
            <a:r>
              <a:rPr lang="en-US"/>
              <a:t>Let’s go for speed!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BE542-99DA-4033-A076-F2E915AAC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5"/>
          <a:stretch/>
        </p:blipFill>
        <p:spPr>
          <a:xfrm flipH="1">
            <a:off x="6096000" y="-15678"/>
            <a:ext cx="6096000" cy="68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B323D-6A87-438E-92C7-1B6B6918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5D68-819D-41B1-9714-6C7212EEC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2F1059D-AB0B-3442-B41A-1332E897D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410" y="1336071"/>
            <a:ext cx="11111973" cy="468000"/>
          </a:xfrm>
        </p:spPr>
        <p:txBody>
          <a:bodyPr/>
          <a:lstStyle/>
          <a:p>
            <a:r>
              <a:rPr lang="en-US"/>
              <a:t>When to prompt for installation?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31092-EC6A-034F-AF83-B153BF92EA0D}"/>
              </a:ext>
            </a:extLst>
          </p:cNvPr>
          <p:cNvSpPr txBox="1"/>
          <p:nvPr/>
        </p:nvSpPr>
        <p:spPr>
          <a:xfrm>
            <a:off x="488026" y="1804071"/>
            <a:ext cx="313657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After search ?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On cart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Before sign in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On confirmation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1E1B1A-4231-7049-A240-C9396888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45" y="542290"/>
            <a:ext cx="6325954" cy="422705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08AAF5-28CD-5040-8DCA-184516C3565C}"/>
              </a:ext>
            </a:extLst>
          </p:cNvPr>
          <p:cNvSpPr txBox="1">
            <a:spLocks/>
          </p:cNvSpPr>
          <p:nvPr/>
        </p:nvSpPr>
        <p:spPr>
          <a:xfrm>
            <a:off x="471421" y="3707176"/>
            <a:ext cx="42122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to prompt?</a:t>
            </a:r>
          </a:p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A7AF8-D6DA-6E4D-9FAD-039E19221CE3}"/>
              </a:ext>
            </a:extLst>
          </p:cNvPr>
          <p:cNvSpPr txBox="1"/>
          <p:nvPr/>
        </p:nvSpPr>
        <p:spPr>
          <a:xfrm>
            <a:off x="488026" y="4209519"/>
            <a:ext cx="3136576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Banner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Card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Bottom sheet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Button in header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57B15-63A9-304D-B3AE-0C7527BF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8" y="4955948"/>
            <a:ext cx="1116094" cy="1394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7C3435-3CD7-AE46-923E-F4B2284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418" y="4968052"/>
            <a:ext cx="989713" cy="1381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DBA257-5E48-1240-A1FD-54A2864D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467" y="4971086"/>
            <a:ext cx="1103975" cy="13789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2B948E-1CA1-354C-B2E8-559484F3F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701" y="4968052"/>
            <a:ext cx="989713" cy="1381999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FFAFF59-499A-EE4C-BCB7-654A941688B6}"/>
              </a:ext>
            </a:extLst>
          </p:cNvPr>
          <p:cNvSpPr txBox="1">
            <a:spLocks/>
          </p:cNvSpPr>
          <p:nvPr/>
        </p:nvSpPr>
        <p:spPr>
          <a:xfrm>
            <a:off x="215257" y="318636"/>
            <a:ext cx="8506097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UX Study</a:t>
            </a:r>
            <a:endParaRPr lang="en-IE" sz="3600" b="1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79175E-8ED7-A947-80A1-42196626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84023">
            <a:off x="5187601" y="2366213"/>
            <a:ext cx="6115471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When user is engaged?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76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49F9E6D-9FE0-4E40-8EF4-2AD3348BD6B3}"/>
              </a:ext>
            </a:extLst>
          </p:cNvPr>
          <p:cNvSpPr txBox="1">
            <a:spLocks/>
          </p:cNvSpPr>
          <p:nvPr/>
        </p:nvSpPr>
        <p:spPr>
          <a:xfrm>
            <a:off x="340325" y="266376"/>
            <a:ext cx="4896030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Delivery</a:t>
            </a:r>
            <a:endParaRPr lang="en-IE" sz="4000" b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841B1F-F8AC-4879-B922-317A67FE8884}"/>
              </a:ext>
            </a:extLst>
          </p:cNvPr>
          <p:cNvGrpSpPr/>
          <p:nvPr/>
        </p:nvGrpSpPr>
        <p:grpSpPr>
          <a:xfrm>
            <a:off x="377811" y="1414956"/>
            <a:ext cx="10124430" cy="1116507"/>
            <a:chOff x="1652529" y="1591937"/>
            <a:chExt cx="10124430" cy="11165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5ED41F-E2F6-4CA8-B811-0E64B806148A}"/>
                </a:ext>
              </a:extLst>
            </p:cNvPr>
            <p:cNvSpPr txBox="1"/>
            <p:nvPr/>
          </p:nvSpPr>
          <p:spPr>
            <a:xfrm>
              <a:off x="2843632" y="1591937"/>
              <a:ext cx="8933327" cy="92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>
                  <a:solidFill>
                    <a:srgbClr val="005EB8"/>
                  </a:solidFill>
                  <a:latin typeface="Amadeus" panose="02000506020000020004" pitchFamily="50" charset="0"/>
                </a:rPr>
                <a:t>Installable PWA with prompt</a:t>
              </a:r>
            </a:p>
          </p:txBody>
        </p:sp>
        <p:pic>
          <p:nvPicPr>
            <p:cNvPr id="25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2091C831-37B3-4205-BA4A-204E76B18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6" t="9413" r="74910" b="64575"/>
            <a:stretch/>
          </p:blipFill>
          <p:spPr bwMode="auto">
            <a:xfrm>
              <a:off x="1652529" y="1675291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FE08E8-63D4-4CBF-92B1-583F8E6B167B}"/>
              </a:ext>
            </a:extLst>
          </p:cNvPr>
          <p:cNvGrpSpPr/>
          <p:nvPr/>
        </p:nvGrpSpPr>
        <p:grpSpPr>
          <a:xfrm>
            <a:off x="340325" y="2429644"/>
            <a:ext cx="9331519" cy="1087472"/>
            <a:chOff x="1615043" y="2606625"/>
            <a:chExt cx="9331519" cy="1087472"/>
          </a:xfrm>
        </p:grpSpPr>
        <p:pic>
          <p:nvPicPr>
            <p:cNvPr id="27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A072B566-1A2D-4960-80EF-62B46F2F1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6" t="8516" r="53400" b="65472"/>
            <a:stretch/>
          </p:blipFill>
          <p:spPr bwMode="auto">
            <a:xfrm>
              <a:off x="1615043" y="2660944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06DEE4-DA79-405E-87C6-047F00EBA59E}"/>
                </a:ext>
              </a:extLst>
            </p:cNvPr>
            <p:cNvSpPr/>
            <p:nvPr/>
          </p:nvSpPr>
          <p:spPr>
            <a:xfrm>
              <a:off x="2843632" y="2606625"/>
              <a:ext cx="8102930" cy="920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>
                  <a:solidFill>
                    <a:srgbClr val="005EB8"/>
                  </a:solidFill>
                  <a:latin typeface="Amadeus" panose="02000506020000020004" pitchFamily="50" charset="0"/>
                </a:rPr>
                <a:t>Statics loaded by service worker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FFAA4-8928-4098-8151-5BC897EE4787}"/>
              </a:ext>
            </a:extLst>
          </p:cNvPr>
          <p:cNvGrpSpPr/>
          <p:nvPr/>
        </p:nvGrpSpPr>
        <p:grpSpPr>
          <a:xfrm>
            <a:off x="352199" y="3458558"/>
            <a:ext cx="7328647" cy="1118434"/>
            <a:chOff x="1626917" y="3635539"/>
            <a:chExt cx="7328647" cy="1118434"/>
          </a:xfrm>
        </p:grpSpPr>
        <p:pic>
          <p:nvPicPr>
            <p:cNvPr id="30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DE256878-777B-46B0-AF38-1A01D2EF56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72" t="8260" r="30894" b="65728"/>
            <a:stretch/>
          </p:blipFill>
          <p:spPr bwMode="auto">
            <a:xfrm>
              <a:off x="1626917" y="3720820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ED7946-A9BC-4979-98CA-EA2F3E213F6F}"/>
                </a:ext>
              </a:extLst>
            </p:cNvPr>
            <p:cNvSpPr/>
            <p:nvPr/>
          </p:nvSpPr>
          <p:spPr>
            <a:xfrm>
              <a:off x="2859564" y="3635539"/>
              <a:ext cx="6096000" cy="9202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>
                  <a:solidFill>
                    <a:srgbClr val="005EB8"/>
                  </a:solidFill>
                  <a:latin typeface="Amadeus" panose="02000506020000020004" pitchFamily="50" charset="0"/>
                </a:rPr>
                <a:t>Splash screen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4012AB-78A6-4DC1-B6AC-EA5977ED77AB}"/>
              </a:ext>
            </a:extLst>
          </p:cNvPr>
          <p:cNvGrpSpPr/>
          <p:nvPr/>
        </p:nvGrpSpPr>
        <p:grpSpPr>
          <a:xfrm>
            <a:off x="352354" y="4492768"/>
            <a:ext cx="9881666" cy="1100158"/>
            <a:chOff x="1615040" y="4717877"/>
            <a:chExt cx="9881666" cy="1100158"/>
          </a:xfrm>
        </p:grpSpPr>
        <p:pic>
          <p:nvPicPr>
            <p:cNvPr id="33" name="Picture 2" descr="Circle number bullet points set from one to twelve Free Vector">
              <a:extLst>
                <a:ext uri="{FF2B5EF4-FFF2-40B4-BE49-F238E27FC236}">
                  <a16:creationId xmlns:a16="http://schemas.microsoft.com/office/drawing/2014/main" id="{6D16A39E-7DC3-42CA-B9BB-6BC6517D6D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88" t="8858" r="8778" b="65130"/>
            <a:stretch/>
          </p:blipFill>
          <p:spPr bwMode="auto">
            <a:xfrm>
              <a:off x="1615040" y="4784882"/>
              <a:ext cx="997775" cy="103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42697E-5458-47E9-A182-9C13D747059D}"/>
                </a:ext>
              </a:extLst>
            </p:cNvPr>
            <p:cNvSpPr/>
            <p:nvPr/>
          </p:nvSpPr>
          <p:spPr>
            <a:xfrm>
              <a:off x="2843632" y="4717877"/>
              <a:ext cx="8653074" cy="920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480"/>
                </a:spcBef>
                <a:buClr>
                  <a:srgbClr val="005EB8"/>
                </a:buClr>
                <a:buSzPct val="120000"/>
              </a:pPr>
              <a:r>
                <a:rPr lang="en-US" sz="4000">
                  <a:solidFill>
                    <a:srgbClr val="005EB8"/>
                  </a:solidFill>
                  <a:latin typeface="Amadeus" panose="02000506020000020004" pitchFamily="50" charset="0"/>
                </a:rPr>
                <a:t>Determine perceived user response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4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673985">
            <a:off x="4718554" y="3801573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Supersonic Subatomic Pelican</a:t>
            </a:r>
            <a:br>
              <a:rPr lang="en-IE" sz="4800"/>
            </a:b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2050" name="Picture 2" descr="Image result for quarkus">
            <a:extLst>
              <a:ext uri="{FF2B5EF4-FFF2-40B4-BE49-F238E27FC236}">
                <a16:creationId xmlns:a16="http://schemas.microsoft.com/office/drawing/2014/main" id="{41778F0C-E89C-1245-AAFB-0F3FD819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11" y="2297671"/>
            <a:ext cx="464408" cy="30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7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42" y="310463"/>
            <a:ext cx="10087634" cy="59676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Supersonic Subatomic Pelican</a:t>
            </a:r>
            <a:endParaRPr lang="en-IE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7D2B7741-7DEE-7E45-A322-3AA87CA9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768"/>
            <a:ext cx="1307376" cy="12276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36E4F7-D0A7-B14E-B1D0-DB3952B92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89880"/>
              </p:ext>
            </p:extLst>
          </p:nvPr>
        </p:nvGraphicFramePr>
        <p:xfrm>
          <a:off x="268223" y="1211358"/>
          <a:ext cx="11508736" cy="527731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24732">
                  <a:extLst>
                    <a:ext uri="{9D8B030D-6E8A-4147-A177-3AD203B41FA5}">
                      <a16:colId xmlns:a16="http://schemas.microsoft.com/office/drawing/2014/main" val="681485090"/>
                    </a:ext>
                  </a:extLst>
                </a:gridCol>
                <a:gridCol w="10384004">
                  <a:extLst>
                    <a:ext uri="{9D8B030D-6E8A-4147-A177-3AD203B41FA5}">
                      <a16:colId xmlns:a16="http://schemas.microsoft.com/office/drawing/2014/main" val="1576244239"/>
                    </a:ext>
                  </a:extLst>
                </a:gridCol>
              </a:tblGrid>
              <a:tr h="592391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err="1"/>
                        <a:t>Sanka</a:t>
                      </a:r>
                      <a:r>
                        <a:rPr lang="en-GB" sz="2000" b="1"/>
                        <a:t> SAMARANAYAKE    /    </a:t>
                      </a:r>
                      <a:r>
                        <a:rPr lang="en-GB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Matteo CASALINO</a:t>
                      </a:r>
                      <a:r>
                        <a:rPr lang="en-GB" sz="2000" b="1"/>
                        <a:t>    </a:t>
                      </a:r>
                      <a:r>
                        <a:rPr lang="en-GB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GB" sz="2000" b="1"/>
                        <a:t>    </a:t>
                      </a:r>
                      <a:r>
                        <a:rPr lang="en-F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Fabrice PIPART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51226"/>
                  </a:ext>
                </a:extLst>
              </a:tr>
              <a:tr h="847074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Pelican aims at revisiting the </a:t>
                      </a:r>
                      <a:r>
                        <a:rPr lang="en-GB" sz="2000" b="1"/>
                        <a:t>development experience and the operability </a:t>
                      </a:r>
                      <a:r>
                        <a:rPr lang="en-GB" sz="2000"/>
                        <a:t>of our </a:t>
                      </a:r>
                      <a:r>
                        <a:rPr lang="en-GB" sz="2000" b="1"/>
                        <a:t>Java</a:t>
                      </a:r>
                      <a:r>
                        <a:rPr lang="en-GB" sz="2000"/>
                        <a:t> backends in the Cloud. But it is based on an application server that takes </a:t>
                      </a:r>
                      <a:r>
                        <a:rPr lang="en-GB" sz="2000" b="1"/>
                        <a:t>minutes to start </a:t>
                      </a:r>
                      <a:r>
                        <a:rPr lang="en-GB" sz="2000"/>
                        <a:t>and eat </a:t>
                      </a:r>
                      <a:r>
                        <a:rPr lang="en-GB" sz="2000" b="1"/>
                        <a:t>tons of RAM.</a:t>
                      </a:r>
                      <a:endParaRPr lang="en-FR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309049"/>
                  </a:ext>
                </a:extLst>
              </a:tr>
              <a:tr h="1292817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Prototype the usage of </a:t>
                      </a:r>
                      <a:r>
                        <a:rPr lang="en-GB" sz="2000" b="1"/>
                        <a:t>Quarkus</a:t>
                      </a:r>
                      <a:r>
                        <a:rPr lang="en-GB" sz="2000"/>
                        <a:t> to accelerate all phases of the lifecycle of Pelican. From Dev to Prod. Quarkus is </a:t>
                      </a:r>
                      <a:r>
                        <a:rPr lang="en-GB" sz="2000" b="1"/>
                        <a:t>lighweight</a:t>
                      </a:r>
                      <a:r>
                        <a:rPr lang="en-GB" sz="2000"/>
                        <a:t>, Cloud native, </a:t>
                      </a:r>
                      <a:r>
                        <a:rPr lang="en-GB" sz="2000" b="1"/>
                        <a:t>starts in a few seconds</a:t>
                      </a:r>
                      <a:r>
                        <a:rPr lang="en-GB" sz="2000"/>
                        <a:t>, consumes a </a:t>
                      </a:r>
                      <a:r>
                        <a:rPr lang="en-GB" sz="2000" b="1"/>
                        <a:t>minimal amount of RAM</a:t>
                      </a:r>
                      <a:r>
                        <a:rPr lang="en-GB" sz="2000"/>
                        <a:t> and is designed for </a:t>
                      </a:r>
                      <a:r>
                        <a:rPr lang="en-GB" sz="2000" b="1"/>
                        <a:t>developer joy.</a:t>
                      </a:r>
                      <a:endParaRPr lang="en-FR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73006"/>
                  </a:ext>
                </a:extLst>
              </a:tr>
              <a:tr h="2545029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920900"/>
                  </a:ext>
                </a:extLst>
              </a:tr>
            </a:tbl>
          </a:graphicData>
        </a:graphic>
      </p:graphicFrame>
      <p:pic>
        <p:nvPicPr>
          <p:cNvPr id="1026" name="Picture 2" descr="Image result for quarkus">
            <a:extLst>
              <a:ext uri="{FF2B5EF4-FFF2-40B4-BE49-F238E27FC236}">
                <a16:creationId xmlns:a16="http://schemas.microsoft.com/office/drawing/2014/main" id="{9F3BF319-B5D4-B44A-94AB-32C2E2D6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0" y="347931"/>
            <a:ext cx="3410766" cy="5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quarkus">
            <a:extLst>
              <a:ext uri="{FF2B5EF4-FFF2-40B4-BE49-F238E27FC236}">
                <a16:creationId xmlns:a16="http://schemas.microsoft.com/office/drawing/2014/main" id="{27C6BA69-C546-0A40-9DA4-5727F9E7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83" y="6540440"/>
            <a:ext cx="819967" cy="1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915EF3-29E1-2D43-9775-C5D695940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810" y="4050561"/>
            <a:ext cx="3361037" cy="2386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B7D30-220E-6745-9299-EB9BBBA4938B}"/>
              </a:ext>
            </a:extLst>
          </p:cNvPr>
          <p:cNvSpPr txBox="1"/>
          <p:nvPr/>
        </p:nvSpPr>
        <p:spPr>
          <a:xfrm>
            <a:off x="2928430" y="635274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/>
              <a:t>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A42DFA-5141-C645-81C1-B3211D3C0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858" y="4050561"/>
            <a:ext cx="6031018" cy="2134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B203C-4FCF-0B4B-82E3-43B05D6D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015" y="6101790"/>
            <a:ext cx="6596776" cy="187143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B3D7A4-77BA-5F4F-BB50-8DE26920ABFE}"/>
              </a:ext>
            </a:extLst>
          </p:cNvPr>
          <p:cNvSpPr/>
          <p:nvPr/>
        </p:nvSpPr>
        <p:spPr>
          <a:xfrm>
            <a:off x="10256107" y="6062263"/>
            <a:ext cx="1368851" cy="239027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09368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10738">
            <a:off x="469603" y="1610989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br>
              <a:rPr lang="en-IE" sz="4800"/>
            </a:br>
            <a:r>
              <a:rPr lang="en-US"/>
              <a:t> 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33EEA-127E-482F-969C-95DDC6DF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8" y="2819107"/>
            <a:ext cx="6333373" cy="36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5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E58BA45-5F2F-4770-A7FD-5A0DDFE7A937}"/>
              </a:ext>
            </a:extLst>
          </p:cNvPr>
          <p:cNvSpPr txBox="1">
            <a:spLocks/>
          </p:cNvSpPr>
          <p:nvPr/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The team </a:t>
            </a:r>
          </a:p>
          <a:p>
            <a:pPr lvl="1"/>
            <a:r>
              <a:rPr lang="en-US" sz="2400" b="1"/>
              <a:t>Stefan SEEGER mentored by </a:t>
            </a:r>
            <a:r>
              <a:rPr lang="en-US" sz="2400" b="1">
                <a:ea typeface="+mj-lt"/>
                <a:cs typeface="+mj-lt"/>
              </a:rPr>
              <a:t>Guilherme VIEIRA SCHWADE</a:t>
            </a:r>
          </a:p>
          <a:p>
            <a:r>
              <a:rPr lang="en-US" sz="2800" b="1"/>
              <a:t>The problem</a:t>
            </a:r>
            <a:endParaRPr lang="en-US" sz="2800" b="1">
              <a:cs typeface="Calibri Light"/>
            </a:endParaRPr>
          </a:p>
          <a:p>
            <a:pPr lvl="1"/>
            <a:r>
              <a:rPr lang="en-US" sz="2400" b="1"/>
              <a:t>All </a:t>
            </a:r>
            <a:r>
              <a:rPr lang="en-US" sz="2400" b="1" err="1"/>
              <a:t>Javascript</a:t>
            </a:r>
            <a:r>
              <a:rPr lang="en-US" sz="2400" b="1"/>
              <a:t> applications are running the code in the one main thread. </a:t>
            </a:r>
            <a:br>
              <a:rPr lang="en-US" sz="2400" b="1"/>
            </a:br>
            <a:r>
              <a:rPr lang="en-US" sz="2400" b="1"/>
              <a:t>This means that big data computations are blocking UI interactions.</a:t>
            </a:r>
            <a:endParaRPr lang="en-US" sz="2400" b="1">
              <a:cs typeface="Calibri Light"/>
            </a:endParaRPr>
          </a:p>
          <a:p>
            <a:r>
              <a:rPr lang="en-US" sz="2800" b="1"/>
              <a:t>The idea</a:t>
            </a:r>
            <a:endParaRPr lang="en-US" sz="2800" b="1">
              <a:cs typeface="Calibri Light"/>
            </a:endParaRPr>
          </a:p>
          <a:p>
            <a:pPr lvl="1"/>
            <a:r>
              <a:rPr lang="en-US" sz="2400" b="1"/>
              <a:t>Move the store logic into </a:t>
            </a:r>
            <a:r>
              <a:rPr lang="en-US" sz="2400" b="1" err="1"/>
              <a:t>WebWorkers</a:t>
            </a:r>
            <a:r>
              <a:rPr lang="en-US" sz="2400" b="1"/>
              <a:t> to parallelize them</a:t>
            </a:r>
            <a:endParaRPr lang="en-US" sz="2400" b="1">
              <a:cs typeface="Calibri Light"/>
            </a:endParaRPr>
          </a:p>
          <a:p>
            <a:r>
              <a:rPr lang="en-US" sz="2800" b="1"/>
              <a:t>Delivery</a:t>
            </a:r>
            <a:endParaRPr lang="en-US" sz="2800" b="1">
              <a:cs typeface="Calibri Light"/>
            </a:endParaRPr>
          </a:p>
          <a:p>
            <a:pPr lvl="1"/>
            <a:r>
              <a:rPr lang="en-US" sz="2400" b="1" err="1"/>
              <a:t>PoC</a:t>
            </a:r>
            <a:r>
              <a:rPr lang="en-US" sz="2400" b="1"/>
              <a:t> on </a:t>
            </a:r>
            <a:r>
              <a:rPr lang="en-US" sz="2400" b="1" err="1"/>
              <a:t>RefX</a:t>
            </a:r>
            <a:r>
              <a:rPr lang="en-US" sz="2400" b="1"/>
              <a:t> Availability to assess the time to interaction gains</a:t>
            </a:r>
            <a:endParaRPr lang="en-US" sz="2400" b="1">
              <a:cs typeface="Calibri Light"/>
            </a:endParaRPr>
          </a:p>
          <a:p>
            <a:pPr>
              <a:buFont typeface="Calibri" panose="020B0604020202020204" pitchFamily="34" charset="0"/>
              <a:buChar char="_"/>
            </a:pPr>
            <a:r>
              <a:rPr lang="en-US" sz="2600" b="1">
                <a:cs typeface="Calibri Light"/>
              </a:rPr>
              <a:t>Risks</a:t>
            </a:r>
          </a:p>
          <a:p>
            <a:pPr lvl="1"/>
            <a:r>
              <a:rPr lang="en-US" sz="2400" b="1">
                <a:cs typeface="Calibri Light"/>
              </a:rPr>
              <a:t>Sharing data across </a:t>
            </a:r>
            <a:r>
              <a:rPr lang="en-US" sz="2400" b="1" err="1">
                <a:cs typeface="Calibri Light"/>
              </a:rPr>
              <a:t>WebWorkers</a:t>
            </a:r>
            <a:r>
              <a:rPr lang="en-US" sz="2400" b="1">
                <a:cs typeface="Calibri Light"/>
              </a:rPr>
              <a:t> creates overhead – It is going to be exciting!</a:t>
            </a:r>
          </a:p>
          <a:p>
            <a:pPr marL="0" indent="0">
              <a:buNone/>
            </a:pPr>
            <a:r>
              <a:rPr lang="en-US"/>
              <a:t>   </a:t>
            </a:r>
            <a:endParaRPr lang="en-US" sz="1800"/>
          </a:p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106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linkClick r:id="rId4"/>
              </a:rPr>
              <a:t>https://github.com/ngrx/platform/issues/</a:t>
            </a:r>
            <a:r>
              <a:rPr lang="en-US">
                <a:ea typeface="+mn-lt"/>
                <a:cs typeface="+mn-lt"/>
                <a:hlinkClick r:id="rId4"/>
              </a:rPr>
              <a:t>102</a:t>
            </a:r>
            <a:endParaRPr lang="en-IE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0B4C2BB-8BA9-4A57-9674-03A260DB0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521" y="1313595"/>
            <a:ext cx="7551682" cy="5196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49DBD-0F72-4346-8AA3-51DFD7D24916}"/>
              </a:ext>
            </a:extLst>
          </p:cNvPr>
          <p:cNvSpPr txBox="1"/>
          <p:nvPr/>
        </p:nvSpPr>
        <p:spPr>
          <a:xfrm>
            <a:off x="7312572" y="6511159"/>
            <a:ext cx="44445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  <a:hlinkClick r:id="rId4"/>
              </a:rPr>
              <a:t>https://github.com/ngrx/platform/issues/102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5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79782-9E8E-480E-B877-1BDBE40B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5F57B4-81C0-4700-9B0D-9B579B4C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4"/>
            <a:ext cx="12192000" cy="50202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B4546A-37A9-4249-8337-9D819B72C314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A3AC8F-8BD4-406F-995F-29B1870B425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4571EE-3758-45B3-91E4-520BDAD41031}"/>
              </a:ext>
            </a:extLst>
          </p:cNvPr>
          <p:cNvSpPr txBox="1"/>
          <p:nvPr/>
        </p:nvSpPr>
        <p:spPr>
          <a:xfrm>
            <a:off x="0" y="5937956"/>
            <a:ext cx="12192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effectLst>
                  <a:glow rad="177800">
                    <a:srgbClr val="00A9E0"/>
                  </a:glow>
                </a:effectLst>
                <a:latin typeface="Star Jedi"/>
              </a:rPr>
              <a:t>Let’s go for speed!  Demo Friday the 13th</a:t>
            </a:r>
            <a:endParaRPr lang="en-IE" sz="4400">
              <a:solidFill>
                <a:schemeClr val="bg1"/>
              </a:solidFill>
              <a:effectLst>
                <a:glow rad="177800">
                  <a:srgbClr val="00A9E0"/>
                </a:glow>
              </a:effectLst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27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5DB07-1F35-47AA-8C3A-3B49236F6A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4BFCD-1049-4754-9FD5-4B010514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4028A-F1E1-490C-A250-AA2814A8F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62425B-5A2C-4947-A780-D010C52B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6DACBB-D85A-471B-935F-C601B2AE2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2E92BD-0D4C-4CF3-B536-91AC6AF99F1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028" name="Picture 4" descr="https://cdn2us.denofgeek.com/sites/denofgeekus/files/styles/main_wide/public/atat-walkers.jpg?itok=TCTDW7IR">
            <a:extLst>
              <a:ext uri="{FF2B5EF4-FFF2-40B4-BE49-F238E27FC236}">
                <a16:creationId xmlns:a16="http://schemas.microsoft.com/office/drawing/2014/main" id="{196DEE2E-A241-4515-B09F-A1914546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" y="0"/>
            <a:ext cx="121936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605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Some rules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167" y="1402978"/>
            <a:ext cx="11252792" cy="4613152"/>
          </a:xfrm>
        </p:spPr>
        <p:txBody>
          <a:bodyPr>
            <a:normAutofit/>
          </a:bodyPr>
          <a:lstStyle/>
          <a:p>
            <a:r>
              <a:rPr lang="en-US"/>
              <a:t>Be positive &amp; constructive</a:t>
            </a:r>
            <a:br>
              <a:rPr lang="en-US"/>
            </a:br>
            <a:r>
              <a:rPr lang="en-US" sz="1800"/>
              <a:t>Comment to build on ideas, not highlighting flaws</a:t>
            </a:r>
            <a:br>
              <a:rPr lang="en-US" sz="1800"/>
            </a:br>
            <a:r>
              <a:rPr lang="en-US" sz="1800"/>
              <a:t>Use “Yes and” instead of “No, but…”!</a:t>
            </a:r>
            <a:endParaRPr lang="en-US"/>
          </a:p>
          <a:p>
            <a:endParaRPr lang="en-US" sz="1800"/>
          </a:p>
          <a:p>
            <a:r>
              <a:rPr lang="en-US"/>
              <a:t>It’s too early to assess technical difficulty</a:t>
            </a:r>
            <a:br>
              <a:rPr lang="en-US"/>
            </a:br>
            <a:r>
              <a:rPr lang="en-US" sz="1800"/>
              <a:t>Don’t block yourself thinking about ideas you find too hard to implement</a:t>
            </a:r>
            <a:endParaRPr lang="en-US"/>
          </a:p>
          <a:p>
            <a:endParaRPr lang="en-US" sz="1800"/>
          </a:p>
          <a:p>
            <a:r>
              <a:rPr lang="en-US"/>
              <a:t>Let people speak, one discussion at a time</a:t>
            </a:r>
          </a:p>
          <a:p>
            <a:endParaRPr lang="en-US" sz="2000"/>
          </a:p>
          <a:p>
            <a:r>
              <a:rPr lang="en-US"/>
              <a:t>There is no silly idea!</a:t>
            </a:r>
            <a:br>
              <a:rPr lang="en-US"/>
            </a:br>
            <a:r>
              <a:rPr lang="en-US" sz="1800"/>
              <a:t>Say whatever goes through your mind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30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937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8133" y="5550305"/>
            <a:ext cx="313058" cy="192606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709586" y="2852034"/>
            <a:ext cx="4828162" cy="285596"/>
          </a:xfrm>
        </p:spPr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81B4A3C3-E1D5-4C25-B3D6-6A3ED7F13C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3" y="2322812"/>
            <a:ext cx="9243613" cy="2336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F9C64-F642-4AF5-A4A1-4311A6B3F067}"/>
              </a:ext>
            </a:extLst>
          </p:cNvPr>
          <p:cNvSpPr txBox="1"/>
          <p:nvPr/>
        </p:nvSpPr>
        <p:spPr>
          <a:xfrm>
            <a:off x="1474193" y="4825010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43685"/>
                </a:solidFill>
                <a:latin typeface="+mj-lt"/>
              </a:rPr>
              <a:t>Ideation Sessions</a:t>
            </a:r>
            <a:endParaRPr lang="en-IE" sz="2000" b="1">
              <a:solidFill>
                <a:srgbClr val="243685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86C4E-1BF5-4256-91EB-6DA7632A7C3E}"/>
              </a:ext>
            </a:extLst>
          </p:cNvPr>
          <p:cNvSpPr txBox="1"/>
          <p:nvPr/>
        </p:nvSpPr>
        <p:spPr>
          <a:xfrm>
            <a:off x="3802411" y="4848569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243685"/>
                </a:solidFill>
                <a:latin typeface="+mj-lt"/>
              </a:defRPr>
            </a:lvl1pPr>
          </a:lstStyle>
          <a:p>
            <a:r>
              <a:rPr lang="en-US" sz="2000"/>
              <a:t>Submit an idea!</a:t>
            </a:r>
            <a:endParaRPr lang="en-IE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7D883-BEBB-43D7-B45C-6DD1E9DA4A2B}"/>
              </a:ext>
            </a:extLst>
          </p:cNvPr>
          <p:cNvSpPr txBox="1"/>
          <p:nvPr/>
        </p:nvSpPr>
        <p:spPr>
          <a:xfrm>
            <a:off x="6006115" y="4863083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243685"/>
                </a:solidFill>
                <a:latin typeface="+mj-lt"/>
              </a:defRPr>
            </a:lvl1pPr>
          </a:lstStyle>
          <a:p>
            <a:r>
              <a:rPr lang="en-US" sz="2000"/>
              <a:t>Build a team</a:t>
            </a:r>
            <a:endParaRPr lang="en-IE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714D-2CD4-4828-99FD-542DF4BFE77D}"/>
              </a:ext>
            </a:extLst>
          </p:cNvPr>
          <p:cNvSpPr txBox="1"/>
          <p:nvPr/>
        </p:nvSpPr>
        <p:spPr>
          <a:xfrm>
            <a:off x="8380629" y="4876712"/>
            <a:ext cx="22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+mj-lt"/>
              </a:rPr>
              <a:t>Make it real!</a:t>
            </a:r>
            <a:endParaRPr lang="en-IE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8D49D4-BEA5-498C-B258-2D4FD8D2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5" y="310463"/>
            <a:ext cx="11252793" cy="596766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Innovation Contest – Where are we?</a:t>
            </a:r>
            <a:endParaRPr lang="en-IE">
              <a:solidFill>
                <a:schemeClr val="accent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12A727-C20A-476F-B474-13E1BEDF561A}"/>
              </a:ext>
            </a:extLst>
          </p:cNvPr>
          <p:cNvCxnSpPr>
            <a:cxnSpLocks/>
          </p:cNvCxnSpPr>
          <p:nvPr/>
        </p:nvCxnSpPr>
        <p:spPr>
          <a:xfrm>
            <a:off x="7895735" y="1551931"/>
            <a:ext cx="0" cy="3998374"/>
          </a:xfrm>
          <a:prstGeom prst="line">
            <a:avLst/>
          </a:prstGeom>
          <a:ln w="25400">
            <a:solidFill>
              <a:srgbClr val="F7A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F3219-0AA5-4D15-ABA2-B56D7E734FC2}"/>
              </a:ext>
            </a:extLst>
          </p:cNvPr>
          <p:cNvSpPr/>
          <p:nvPr/>
        </p:nvSpPr>
        <p:spPr>
          <a:xfrm>
            <a:off x="3015035" y="1065664"/>
            <a:ext cx="976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>
                <a:solidFill>
                  <a:srgbClr val="F7A82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Idea selection</a:t>
            </a:r>
            <a:endParaRPr lang="en-IE" sz="2000">
              <a:solidFill>
                <a:srgbClr val="F7A827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F12FCA-8C8C-4D8B-85E4-80352EF3FEE0}"/>
              </a:ext>
            </a:extLst>
          </p:cNvPr>
          <p:cNvSpPr/>
          <p:nvPr/>
        </p:nvSpPr>
        <p:spPr>
          <a:xfrm>
            <a:off x="8145445" y="2069784"/>
            <a:ext cx="2892515" cy="3417868"/>
          </a:xfrm>
          <a:prstGeom prst="ellipse">
            <a:avLst/>
          </a:prstGeom>
          <a:noFill/>
          <a:ln w="31750"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42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Problems Finding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1467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2050" name="Picture 2" descr="Image result for skeleton computer">
            <a:extLst>
              <a:ext uri="{FF2B5EF4-FFF2-40B4-BE49-F238E27FC236}">
                <a16:creationId xmlns:a16="http://schemas.microsoft.com/office/drawing/2014/main" id="{E7455B3B-4B73-4230-8884-0431926E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14" y="309210"/>
            <a:ext cx="7999354" cy="59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68F78-3D3E-473A-8C18-77FC94F992FB}"/>
              </a:ext>
            </a:extLst>
          </p:cNvPr>
          <p:cNvSpPr txBox="1"/>
          <p:nvPr/>
        </p:nvSpPr>
        <p:spPr>
          <a:xfrm>
            <a:off x="131504" y="1941186"/>
            <a:ext cx="30325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+mj-lt"/>
              </a:rPr>
              <a:t>List :</a:t>
            </a:r>
          </a:p>
          <a:p>
            <a:endParaRPr lang="en-US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000">
                <a:latin typeface="+mj-lt"/>
              </a:rPr>
              <a:t>Problems you faced as a user in slow or too complex interfaces</a:t>
            </a:r>
          </a:p>
          <a:p>
            <a:endParaRPr lang="en-US" sz="20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000">
                <a:latin typeface="+mj-lt"/>
              </a:rPr>
              <a:t>Problems of slowness you know we have in our interfaces</a:t>
            </a:r>
          </a:p>
          <a:p>
            <a:pPr marL="285750" indent="-285750">
              <a:buFontTx/>
              <a:buChar char="-"/>
            </a:pPr>
            <a:endParaRPr lang="en-US" sz="2000">
              <a:latin typeface="+mj-lt"/>
            </a:endParaRPr>
          </a:p>
          <a:p>
            <a:endParaRPr lang="en-US" sz="3200">
              <a:latin typeface="+mj-lt"/>
            </a:endParaRPr>
          </a:p>
        </p:txBody>
      </p:sp>
      <p:pic>
        <p:nvPicPr>
          <p:cNvPr id="9" name="Graphic 8" descr="Stopwatch">
            <a:extLst>
              <a:ext uri="{FF2B5EF4-FFF2-40B4-BE49-F238E27FC236}">
                <a16:creationId xmlns:a16="http://schemas.microsoft.com/office/drawing/2014/main" id="{DDB49EE7-84DF-47A6-9ECC-67FEC9CD7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" y="-2604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A2CA2F-5841-4A0B-A5A6-EA0992D99B55}"/>
              </a:ext>
            </a:extLst>
          </p:cNvPr>
          <p:cNvSpPr txBox="1"/>
          <p:nvPr/>
        </p:nvSpPr>
        <p:spPr>
          <a:xfrm>
            <a:off x="929813" y="208832"/>
            <a:ext cx="303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+mj-lt"/>
              </a:rPr>
              <a:t>15’</a:t>
            </a:r>
            <a:endParaRPr lang="en-IE" sz="280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468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2052" name="Picture 4" descr="Close shot of a senior caucasian man struggling to read ...">
            <a:extLst>
              <a:ext uri="{FF2B5EF4-FFF2-40B4-BE49-F238E27FC236}">
                <a16:creationId xmlns:a16="http://schemas.microsoft.com/office/drawing/2014/main" id="{A17CEB7D-CDDC-4F29-84F8-AE3AA882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021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074" name="Picture 2" descr="Square Enix mobile games struggle as gamers flock to free ...">
            <a:extLst>
              <a:ext uri="{FF2B5EF4-FFF2-40B4-BE49-F238E27FC236}">
                <a16:creationId xmlns:a16="http://schemas.microsoft.com/office/drawing/2014/main" id="{4489DD4C-52D2-4149-9A00-E8E51478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3745"/>
            <a:ext cx="12191999" cy="81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2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170" name="Picture 2" descr="City of London’s airport eatery Panopolis attempts to make ...">
            <a:extLst>
              <a:ext uri="{FF2B5EF4-FFF2-40B4-BE49-F238E27FC236}">
                <a16:creationId xmlns:a16="http://schemas.microsoft.com/office/drawing/2014/main" id="{7DD59D22-77CF-44CB-B6A9-9B32ACEF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0"/>
            <a:ext cx="457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19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Problems Consolidation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3CE10326-BA68-4237-BFE8-5B5176190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08" y="346451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2E676-2C3B-43EC-9342-9368D8BDA684}"/>
              </a:ext>
            </a:extLst>
          </p:cNvPr>
          <p:cNvSpPr txBox="1"/>
          <p:nvPr/>
        </p:nvSpPr>
        <p:spPr>
          <a:xfrm>
            <a:off x="1212715" y="3699392"/>
            <a:ext cx="303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+mj-lt"/>
              </a:rPr>
              <a:t>30’</a:t>
            </a:r>
            <a:endParaRPr lang="en-IE" sz="280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56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Problems Selection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3CE10326-BA68-4237-BFE8-5B5176190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608" y="346451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2E676-2C3B-43EC-9342-9368D8BDA684}"/>
              </a:ext>
            </a:extLst>
          </p:cNvPr>
          <p:cNvSpPr txBox="1"/>
          <p:nvPr/>
        </p:nvSpPr>
        <p:spPr>
          <a:xfrm>
            <a:off x="1212715" y="3699392"/>
            <a:ext cx="3032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+mj-lt"/>
              </a:rPr>
              <a:t>10’</a:t>
            </a:r>
            <a:endParaRPr lang="en-IE" sz="280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64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8" y="284175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Wrap-up and next steps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38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968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445450">
            <a:off x="1302978" y="73916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Link my Travel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07CC8-9ADB-436D-8852-9DFDBF2E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44" y="2746958"/>
            <a:ext cx="6401051" cy="34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Link my travel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DC677B9-17AD-49DC-A15A-8E5C213A4337}"/>
              </a:ext>
            </a:extLst>
          </p:cNvPr>
          <p:cNvSpPr txBox="1">
            <a:spLocks/>
          </p:cNvSpPr>
          <p:nvPr/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The team </a:t>
            </a:r>
          </a:p>
          <a:p>
            <a:pPr lvl="1"/>
            <a:r>
              <a:rPr lang="en-IE" sz="1800">
                <a:hlinkClick r:id="rId3"/>
              </a:rPr>
              <a:t>Muthukumar CHINNU</a:t>
            </a:r>
            <a:endParaRPr lang="en-IE" sz="1800"/>
          </a:p>
          <a:p>
            <a:pPr lvl="1"/>
            <a:r>
              <a:rPr lang="en-IE" sz="1800">
                <a:hlinkClick r:id="rId4"/>
              </a:rPr>
              <a:t>Abhishek BURAGOHAIN</a:t>
            </a:r>
            <a:endParaRPr lang="en-IE" sz="1800"/>
          </a:p>
          <a:p>
            <a:pPr lvl="1"/>
            <a:r>
              <a:rPr lang="en-IE" sz="1800">
                <a:hlinkClick r:id="rId5"/>
              </a:rPr>
              <a:t>Severine PERCHERON</a:t>
            </a:r>
            <a:endParaRPr lang="en-IE" sz="1800"/>
          </a:p>
          <a:p>
            <a:pPr lvl="1"/>
            <a:r>
              <a:rPr lang="en-IE" sz="1800">
                <a:hlinkClick r:id="rId6"/>
              </a:rPr>
              <a:t>Maeva CECCHI</a:t>
            </a:r>
            <a:endParaRPr lang="en-IE" sz="1800"/>
          </a:p>
          <a:p>
            <a:pPr lvl="1"/>
            <a:r>
              <a:rPr lang="en-IE" sz="1800">
                <a:hlinkClick r:id="rId7"/>
              </a:rPr>
              <a:t>Rakesh MEMBARAM</a:t>
            </a:r>
            <a:endParaRPr lang="en-IE" sz="1800"/>
          </a:p>
          <a:p>
            <a:pPr marL="457200" lvl="1" indent="0">
              <a:buNone/>
            </a:pPr>
            <a:endParaRPr lang="en-IE"/>
          </a:p>
          <a:p>
            <a:r>
              <a:rPr lang="en-US" sz="2800" b="1"/>
              <a:t>Deliveries</a:t>
            </a:r>
            <a:endParaRPr lang="en-US" sz="2800" b="1">
              <a:cs typeface="Calibri Light"/>
            </a:endParaRPr>
          </a:p>
          <a:p>
            <a:pPr lvl="1"/>
            <a:r>
              <a:rPr lang="en-US" sz="2400" b="1"/>
              <a:t>Business Highlight</a:t>
            </a:r>
            <a:endParaRPr lang="en-US" sz="2400" b="1">
              <a:cs typeface="Calibri Light"/>
            </a:endParaRPr>
          </a:p>
          <a:p>
            <a:pPr lvl="1"/>
            <a:r>
              <a:rPr lang="en-US" sz="2400" b="1"/>
              <a:t>Mockup</a:t>
            </a:r>
            <a:endParaRPr lang="en-US" sz="2400" b="1">
              <a:cs typeface="Calibri Light"/>
            </a:endParaRPr>
          </a:p>
          <a:p>
            <a:pPr lvl="1"/>
            <a:r>
              <a:rPr lang="en-US" sz="2400" b="1"/>
              <a:t>Solution &amp; </a:t>
            </a:r>
            <a:r>
              <a:rPr lang="en-US" sz="2400" b="1" err="1"/>
              <a:t>PoC</a:t>
            </a:r>
            <a:r>
              <a:rPr lang="en-US" sz="2400" b="1"/>
              <a:t> on </a:t>
            </a:r>
            <a:r>
              <a:rPr lang="en-US" sz="2400" b="1" err="1"/>
              <a:t>RefX</a:t>
            </a:r>
            <a:r>
              <a:rPr lang="en-US" sz="2400" b="1"/>
              <a:t> in iOS</a:t>
            </a:r>
            <a:endParaRPr lang="en-US" sz="2400" b="1">
              <a:cs typeface="Calibri Light"/>
            </a:endParaRPr>
          </a:p>
          <a:p>
            <a:pPr marL="0" indent="0">
              <a:buNone/>
            </a:pPr>
            <a:r>
              <a:rPr lang="en-US"/>
              <a:t>   </a:t>
            </a:r>
            <a:endParaRPr lang="en-US" sz="1800"/>
          </a:p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838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08E190-A07A-4193-935F-ED367D896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1" y="1979585"/>
            <a:ext cx="876153" cy="876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6B846-3E15-422F-8837-711593C4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My Travel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AF9DD-3BEE-4FC3-B041-77AFBB5E1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Problem &amp; Solution ideas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C5245D2D-CCA7-4B49-A818-97F7A5FDC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1" name="Imagen 14">
            <a:extLst>
              <a:ext uri="{FF2B5EF4-FFF2-40B4-BE49-F238E27FC236}">
                <a16:creationId xmlns:a16="http://schemas.microsoft.com/office/drawing/2014/main" id="{E84CA00E-C931-4AAB-A90D-C8B3C45EA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8757" y="1328092"/>
            <a:ext cx="45720" cy="54256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0B9157-9AEC-4EDB-B8FC-392148BEBECD}"/>
              </a:ext>
            </a:extLst>
          </p:cNvPr>
          <p:cNvSpPr/>
          <p:nvPr/>
        </p:nvSpPr>
        <p:spPr>
          <a:xfrm>
            <a:off x="2058552" y="1584916"/>
            <a:ext cx="8071184" cy="17410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/>
                </a:solidFill>
              </a:rPr>
              <a:t>Creating a booking can be perceived as long and cumbersome, especially for regular travelers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Need to go through the same steps and enter the same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May miss some professional or personal constraints</a:t>
            </a:r>
          </a:p>
          <a:p>
            <a:r>
              <a:rPr lang="en-US">
                <a:solidFill>
                  <a:schemeClr val="accent1"/>
                </a:solidFill>
              </a:rPr>
              <a:t>-&gt; leading to a waste of time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38DB9F-8286-48AC-BDB2-8BAD55FB1562}"/>
              </a:ext>
            </a:extLst>
          </p:cNvPr>
          <p:cNvSpPr/>
          <p:nvPr/>
        </p:nvSpPr>
        <p:spPr>
          <a:xfrm>
            <a:off x="90878" y="3456547"/>
            <a:ext cx="5755903" cy="3054047"/>
          </a:xfrm>
          <a:prstGeom prst="roundRect">
            <a:avLst/>
          </a:prstGeom>
          <a:solidFill>
            <a:srgbClr val="9BCAE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accent4"/>
                </a:solidFill>
              </a:rPr>
              <a:t>Link My Trip to my bookings and searches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Propose a list of trip options based on a combination of </a:t>
            </a:r>
            <a:r>
              <a:rPr lang="en-US" b="1"/>
              <a:t>bookings history</a:t>
            </a:r>
            <a:r>
              <a:rPr lang="en-US"/>
              <a:t>: O&amp;D, day of the week, time, </a:t>
            </a:r>
            <a:r>
              <a:rPr lang="en-US" b="1"/>
              <a:t>and  recent searches on Mobile</a:t>
            </a:r>
            <a:endParaRPr lang="en-US"/>
          </a:p>
          <a:p>
            <a:r>
              <a:rPr lang="en-US"/>
              <a:t>-&gt; accelerate the booking creation </a:t>
            </a:r>
          </a:p>
          <a:p>
            <a:r>
              <a:rPr lang="en-US"/>
              <a:t>-&gt; optimize passenger information accuracy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7DB754-2E1C-4BB2-B36A-75BE352741F9}"/>
              </a:ext>
            </a:extLst>
          </p:cNvPr>
          <p:cNvSpPr/>
          <p:nvPr/>
        </p:nvSpPr>
        <p:spPr>
          <a:xfrm>
            <a:off x="6120260" y="3456547"/>
            <a:ext cx="5755903" cy="3054047"/>
          </a:xfrm>
          <a:prstGeom prst="roundRect">
            <a:avLst/>
          </a:prstGeom>
          <a:solidFill>
            <a:srgbClr val="9BCAE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accent4"/>
                </a:solidFill>
              </a:rPr>
              <a:t>Link My Trip to my agendas</a:t>
            </a:r>
          </a:p>
          <a:p>
            <a:endParaRPr lang="en-US" b="1">
              <a:solidFill>
                <a:schemeClr val="accent4"/>
              </a:solidFill>
            </a:endParaRPr>
          </a:p>
          <a:p>
            <a:endParaRPr lang="en-US"/>
          </a:p>
          <a:p>
            <a:r>
              <a:rPr lang="en-US"/>
              <a:t>Propose the right booking options, based on agendas: relevant passenger information should be prefilled, and relevant flight solutions </a:t>
            </a:r>
            <a:r>
              <a:rPr lang="en-US" b="1"/>
              <a:t>should be displayed in line with agendas</a:t>
            </a:r>
            <a:endParaRPr lang="en-US"/>
          </a:p>
          <a:p>
            <a:r>
              <a:rPr lang="en-US"/>
              <a:t>-&gt; accelerate the booking process</a:t>
            </a:r>
          </a:p>
          <a:p>
            <a:r>
              <a:rPr lang="en-US"/>
              <a:t>-&gt; reduce the risk of ticket change due to some omitted 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77823-567C-4420-AFB9-8586397BF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32" y="3556247"/>
            <a:ext cx="785657" cy="7856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2AEDE-998A-4BC4-B2F7-21FED54D9F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79" y="3653281"/>
            <a:ext cx="688623" cy="68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B462E4-4CBA-40D2-B44F-2C47D6C161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651" y="1896059"/>
            <a:ext cx="950862" cy="9508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DD83CE-9234-43DF-9887-CECBC9DBB484}"/>
              </a:ext>
            </a:extLst>
          </p:cNvPr>
          <p:cNvSpPr/>
          <p:nvPr/>
        </p:nvSpPr>
        <p:spPr>
          <a:xfrm>
            <a:off x="114653" y="1934599"/>
            <a:ext cx="1067746" cy="11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3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B08E-1119-42B7-9E1A-0B0E3238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Mockup: Link My Travel to my agendas</a:t>
            </a:r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B323D-6A87-438E-92C7-1B6B6918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5D68-819D-41B1-9714-6C7212EEC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10EF8-6157-43A5-A510-487205B8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7" y="1238132"/>
            <a:ext cx="3538080" cy="555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E68C6-6744-4AB1-B88F-6DEE0106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57" y="1141581"/>
            <a:ext cx="3903979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2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223ECF-D069-6F45-A534-0AFFB3BA92BD}"/>
              </a:ext>
            </a:extLst>
          </p:cNvPr>
          <p:cNvSpPr/>
          <p:nvPr/>
        </p:nvSpPr>
        <p:spPr>
          <a:xfrm>
            <a:off x="1411360" y="2395331"/>
            <a:ext cx="1169506" cy="135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21552-104D-F144-91AA-462418156AEC}"/>
              </a:ext>
            </a:extLst>
          </p:cNvPr>
          <p:cNvSpPr/>
          <p:nvPr/>
        </p:nvSpPr>
        <p:spPr>
          <a:xfrm>
            <a:off x="5032513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40187-6404-444E-B784-6A337A79FF1F}"/>
              </a:ext>
            </a:extLst>
          </p:cNvPr>
          <p:cNvSpPr/>
          <p:nvPr/>
        </p:nvSpPr>
        <p:spPr>
          <a:xfrm>
            <a:off x="6672469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5063-B5FC-E442-AB1C-F161F7C0E224}"/>
              </a:ext>
            </a:extLst>
          </p:cNvPr>
          <p:cNvSpPr/>
          <p:nvPr/>
        </p:nvSpPr>
        <p:spPr>
          <a:xfrm>
            <a:off x="8348868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291EC-4651-3B44-AC04-E7A8455BECB3}"/>
              </a:ext>
            </a:extLst>
          </p:cNvPr>
          <p:cNvSpPr/>
          <p:nvPr/>
        </p:nvSpPr>
        <p:spPr>
          <a:xfrm>
            <a:off x="10021954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E5EE43-8819-0B41-8C52-266EA120C99B}"/>
              </a:ext>
            </a:extLst>
          </p:cNvPr>
          <p:cNvGrpSpPr/>
          <p:nvPr/>
        </p:nvGrpSpPr>
        <p:grpSpPr>
          <a:xfrm>
            <a:off x="1827146" y="4939748"/>
            <a:ext cx="2004390" cy="1669774"/>
            <a:chOff x="2746514" y="4174435"/>
            <a:chExt cx="2004390" cy="1669774"/>
          </a:xfrm>
        </p:grpSpPr>
        <p:sp>
          <p:nvSpPr>
            <p:cNvPr id="10" name="Magnetic Disk 9">
              <a:extLst>
                <a:ext uri="{FF2B5EF4-FFF2-40B4-BE49-F238E27FC236}">
                  <a16:creationId xmlns:a16="http://schemas.microsoft.com/office/drawing/2014/main" id="{30072801-1071-D542-A295-0C7DCADEE22B}"/>
                </a:ext>
              </a:extLst>
            </p:cNvPr>
            <p:cNvSpPr/>
            <p:nvPr/>
          </p:nvSpPr>
          <p:spPr>
            <a:xfrm>
              <a:off x="2746514" y="4174435"/>
              <a:ext cx="2004390" cy="166977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Redux Store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FC02E49-1521-4949-A7A1-C8349BDA8AA3}"/>
                </a:ext>
              </a:extLst>
            </p:cNvPr>
            <p:cNvSpPr/>
            <p:nvPr/>
          </p:nvSpPr>
          <p:spPr>
            <a:xfrm>
              <a:off x="2915481" y="5148470"/>
              <a:ext cx="695740" cy="45223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 History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B100B5-43B3-7B4D-93A2-10D3D975DBC6}"/>
                </a:ext>
              </a:extLst>
            </p:cNvPr>
            <p:cNvSpPr/>
            <p:nvPr/>
          </p:nvSpPr>
          <p:spPr>
            <a:xfrm>
              <a:off x="3748709" y="5148470"/>
              <a:ext cx="887895" cy="45223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Booking History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656AEF-37B9-F042-B09F-B65F718D589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580866" y="3071192"/>
            <a:ext cx="7918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6A0F91-C99C-CA49-8EDD-6136247EE8C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42185" y="3071190"/>
            <a:ext cx="5052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A372C-91C2-9843-A003-EE87FCB1E64E}"/>
              </a:ext>
            </a:extLst>
          </p:cNvPr>
          <p:cNvCxnSpPr>
            <a:cxnSpLocks/>
          </p:cNvCxnSpPr>
          <p:nvPr/>
        </p:nvCxnSpPr>
        <p:spPr>
          <a:xfrm flipV="1">
            <a:off x="6184625" y="3071190"/>
            <a:ext cx="505238" cy="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ED0D3A-91AB-044D-9781-EA22387DD35A}"/>
              </a:ext>
            </a:extLst>
          </p:cNvPr>
          <p:cNvCxnSpPr>
            <a:cxnSpLocks/>
          </p:cNvCxnSpPr>
          <p:nvPr/>
        </p:nvCxnSpPr>
        <p:spPr>
          <a:xfrm flipV="1">
            <a:off x="7853569" y="3071190"/>
            <a:ext cx="505238" cy="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649F12-4066-5A43-8774-6D0517C626C4}"/>
              </a:ext>
            </a:extLst>
          </p:cNvPr>
          <p:cNvCxnSpPr>
            <a:cxnSpLocks/>
          </p:cNvCxnSpPr>
          <p:nvPr/>
        </p:nvCxnSpPr>
        <p:spPr>
          <a:xfrm flipV="1">
            <a:off x="9532453" y="3071188"/>
            <a:ext cx="505238" cy="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4DCB3F3C-CD28-EE4A-8320-6DD756DACB16}"/>
              </a:ext>
            </a:extLst>
          </p:cNvPr>
          <p:cNvSpPr/>
          <p:nvPr/>
        </p:nvSpPr>
        <p:spPr>
          <a:xfrm>
            <a:off x="5158826" y="5632946"/>
            <a:ext cx="914400" cy="914400"/>
          </a:xfrm>
          <a:prstGeom prst="foldedCorne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Calendar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6F4BD0-8DA1-8D4F-9A69-8216C074030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829341" y="3747053"/>
            <a:ext cx="1128091" cy="119269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8A7CAC-1CCB-5E43-8EAF-254B66897C6D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3957432" y="3747053"/>
            <a:ext cx="1658594" cy="18858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8720FA0-663B-8A4B-9A81-8CC0ED3B08E4}"/>
              </a:ext>
            </a:extLst>
          </p:cNvPr>
          <p:cNvSpPr txBox="1"/>
          <p:nvPr/>
        </p:nvSpPr>
        <p:spPr>
          <a:xfrm>
            <a:off x="2606544" y="26835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C995D5-2129-BF44-BEE2-631932F9F2B5}"/>
              </a:ext>
            </a:extLst>
          </p:cNvPr>
          <p:cNvGrpSpPr/>
          <p:nvPr/>
        </p:nvGrpSpPr>
        <p:grpSpPr>
          <a:xfrm>
            <a:off x="3372679" y="2395331"/>
            <a:ext cx="1169506" cy="1351722"/>
            <a:chOff x="2746514" y="1610140"/>
            <a:chExt cx="1169506" cy="13517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8AA31D-9E70-6048-AD41-5C57D1AEEB59}"/>
                </a:ext>
              </a:extLst>
            </p:cNvPr>
            <p:cNvSpPr/>
            <p:nvPr/>
          </p:nvSpPr>
          <p:spPr>
            <a:xfrm>
              <a:off x="2746514" y="1610140"/>
              <a:ext cx="1169506" cy="1351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Suggested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Trips</a:t>
              </a:r>
            </a:p>
          </p:txBody>
        </p:sp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575B45E8-68BD-9D4F-A185-D28470045F6F}"/>
                </a:ext>
              </a:extLst>
            </p:cNvPr>
            <p:cNvSpPr/>
            <p:nvPr/>
          </p:nvSpPr>
          <p:spPr>
            <a:xfrm>
              <a:off x="3726166" y="2372233"/>
              <a:ext cx="130866" cy="18884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hevron 35">
              <a:extLst>
                <a:ext uri="{FF2B5EF4-FFF2-40B4-BE49-F238E27FC236}">
                  <a16:creationId xmlns:a16="http://schemas.microsoft.com/office/drawing/2014/main" id="{A4342931-7A5F-3044-8D37-36673785A732}"/>
                </a:ext>
              </a:extLst>
            </p:cNvPr>
            <p:cNvSpPr/>
            <p:nvPr/>
          </p:nvSpPr>
          <p:spPr>
            <a:xfrm rot="10638671">
              <a:off x="2821027" y="2382171"/>
              <a:ext cx="130866" cy="18884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4D7CE-7FF1-1B48-B625-DE595ADBB37B}"/>
                </a:ext>
              </a:extLst>
            </p:cNvPr>
            <p:cNvSpPr/>
            <p:nvPr/>
          </p:nvSpPr>
          <p:spPr>
            <a:xfrm>
              <a:off x="3059227" y="2145244"/>
              <a:ext cx="616226" cy="7653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0B8DE8-7FF1-044D-B5E3-E1457F285B65}"/>
                </a:ext>
              </a:extLst>
            </p:cNvPr>
            <p:cNvSpPr/>
            <p:nvPr/>
          </p:nvSpPr>
          <p:spPr>
            <a:xfrm>
              <a:off x="3023154" y="2093938"/>
              <a:ext cx="616226" cy="7653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BB8C671-6D6C-DE46-AF1C-920A9D5E41A8}"/>
              </a:ext>
            </a:extLst>
          </p:cNvPr>
          <p:cNvSpPr/>
          <p:nvPr/>
        </p:nvSpPr>
        <p:spPr>
          <a:xfrm>
            <a:off x="5279750" y="2738316"/>
            <a:ext cx="725557" cy="218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AA0F1F-EB7A-DC4F-94E3-382CB3442C37}"/>
              </a:ext>
            </a:extLst>
          </p:cNvPr>
          <p:cNvSpPr/>
          <p:nvPr/>
        </p:nvSpPr>
        <p:spPr>
          <a:xfrm>
            <a:off x="5279750" y="3000030"/>
            <a:ext cx="725557" cy="218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6748CC-41D0-1A4C-AFC6-206804601E7D}"/>
              </a:ext>
            </a:extLst>
          </p:cNvPr>
          <p:cNvSpPr/>
          <p:nvPr/>
        </p:nvSpPr>
        <p:spPr>
          <a:xfrm>
            <a:off x="5280577" y="3427377"/>
            <a:ext cx="725557" cy="218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C31917-DD3B-0E49-AD03-12D9FBC041C8}"/>
              </a:ext>
            </a:extLst>
          </p:cNvPr>
          <p:cNvCxnSpPr>
            <a:cxnSpLocks/>
          </p:cNvCxnSpPr>
          <p:nvPr/>
        </p:nvCxnSpPr>
        <p:spPr>
          <a:xfrm>
            <a:off x="5628860" y="3278291"/>
            <a:ext cx="0" cy="139148"/>
          </a:xfrm>
          <a:prstGeom prst="line">
            <a:avLst/>
          </a:prstGeom>
          <a:ln w="127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0276640A-4850-8442-9504-0B2C14193389}"/>
              </a:ext>
            </a:extLst>
          </p:cNvPr>
          <p:cNvSpPr/>
          <p:nvPr/>
        </p:nvSpPr>
        <p:spPr>
          <a:xfrm>
            <a:off x="4951608" y="1550503"/>
            <a:ext cx="6339244" cy="639421"/>
          </a:xfrm>
          <a:prstGeom prst="bracePair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1DB6C-D6ED-E940-8718-4A4FEA0927E3}"/>
              </a:ext>
            </a:extLst>
          </p:cNvPr>
          <p:cNvSpPr txBox="1"/>
          <p:nvPr/>
        </p:nvSpPr>
        <p:spPr>
          <a:xfrm>
            <a:off x="7745197" y="1639380"/>
            <a:ext cx="75206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RefX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55" name="Double Brace 54">
            <a:extLst>
              <a:ext uri="{FF2B5EF4-FFF2-40B4-BE49-F238E27FC236}">
                <a16:creationId xmlns:a16="http://schemas.microsoft.com/office/drawing/2014/main" id="{14952AD2-0FB7-384F-9C24-33976BC82653}"/>
              </a:ext>
            </a:extLst>
          </p:cNvPr>
          <p:cNvSpPr/>
          <p:nvPr/>
        </p:nvSpPr>
        <p:spPr>
          <a:xfrm>
            <a:off x="1313575" y="1564351"/>
            <a:ext cx="3276648" cy="639421"/>
          </a:xfrm>
          <a:prstGeom prst="bracePair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6EC0E8-6AD6-164E-8296-8A3357D6DB8B}"/>
              </a:ext>
            </a:extLst>
          </p:cNvPr>
          <p:cNvSpPr txBox="1"/>
          <p:nvPr/>
        </p:nvSpPr>
        <p:spPr>
          <a:xfrm>
            <a:off x="2691853" y="1653228"/>
            <a:ext cx="7520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031DFB-1DCF-8C4F-BE01-2E7C685A53A0}"/>
              </a:ext>
            </a:extLst>
          </p:cNvPr>
          <p:cNvSpPr txBox="1"/>
          <p:nvPr/>
        </p:nvSpPr>
        <p:spPr>
          <a:xfrm>
            <a:off x="5163722" y="310654"/>
            <a:ext cx="2557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My Travel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5894CC-E434-6448-B8CE-78DD00483082}"/>
              </a:ext>
            </a:extLst>
          </p:cNvPr>
          <p:cNvSpPr txBox="1"/>
          <p:nvPr/>
        </p:nvSpPr>
        <p:spPr>
          <a:xfrm rot="18771891">
            <a:off x="2486976" y="4168645"/>
            <a:ext cx="1413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Travel History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E3BC1C-5A1B-FA42-B137-1A6338C5468E}"/>
              </a:ext>
            </a:extLst>
          </p:cNvPr>
          <p:cNvSpPr txBox="1"/>
          <p:nvPr/>
        </p:nvSpPr>
        <p:spPr>
          <a:xfrm rot="2917202">
            <a:off x="3940595" y="4565197"/>
            <a:ext cx="2191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meeting and appointment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1F07AA-B1C5-6840-831C-3E8B07344F49}"/>
              </a:ext>
            </a:extLst>
          </p:cNvPr>
          <p:cNvSpPr/>
          <p:nvPr/>
        </p:nvSpPr>
        <p:spPr>
          <a:xfrm>
            <a:off x="1313575" y="1083366"/>
            <a:ext cx="9877885" cy="321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 – JS bridge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4D1F3AD-675C-1447-8DED-BCE3BC80892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606707" y="1404740"/>
            <a:ext cx="0" cy="99058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704CDC3-56EC-9A43-A92C-C65869BB4932}"/>
              </a:ext>
            </a:extLst>
          </p:cNvPr>
          <p:cNvSpPr txBox="1"/>
          <p:nvPr/>
        </p:nvSpPr>
        <p:spPr>
          <a:xfrm>
            <a:off x="10145338" y="1543593"/>
            <a:ext cx="77457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61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78104">
            <a:off x="1162224" y="909585"/>
            <a:ext cx="11252793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Tailor your flow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FA44E-FB2D-479B-AC8F-0A3D6417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20" y="1369892"/>
            <a:ext cx="3686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8487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Co-branding (widescreen).potx" id="{B6088155-74B1-47B0-99A4-D64790E569C8}" vid="{57A83847-61BA-4BAD-A26E-CC952E1F9ECF}"/>
    </a:ext>
  </a:extLst>
</a:theme>
</file>

<file path=ppt/theme/theme2.xml><?xml version="1.0" encoding="utf-8"?>
<a:theme xmlns:a="http://schemas.openxmlformats.org/drawingml/2006/main" name="Restricted_PPT_template 4:3 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4-3 format.potx" id="{47383397-9A8A-48E3-BFAD-EB35945CD57E}" vid="{807198F1-DD33-4A21-B1F0-BA88A68F2B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12D8B9F2A084F85A0C4B39973AD61" ma:contentTypeVersion="13" ma:contentTypeDescription="Create a new document." ma:contentTypeScope="" ma:versionID="fb12692f28edb71a2296eebee2c14542">
  <xsd:schema xmlns:xsd="http://www.w3.org/2001/XMLSchema" xmlns:xs="http://www.w3.org/2001/XMLSchema" xmlns:p="http://schemas.microsoft.com/office/2006/metadata/properties" xmlns:ns3="c1aa9305-1f6d-4921-a20c-6f8071a3d59e" xmlns:ns4="47a6c9ea-8ca1-4148-a51c-674433223c5e" targetNamespace="http://schemas.microsoft.com/office/2006/metadata/properties" ma:root="true" ma:fieldsID="7d49611f905db09e09bfd3353ce3ccd8" ns3:_="" ns4:_="">
    <xsd:import namespace="c1aa9305-1f6d-4921-a20c-6f8071a3d59e"/>
    <xsd:import namespace="47a6c9ea-8ca1-4148-a51c-674433223c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aa9305-1f6d-4921-a20c-6f8071a3d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6c9ea-8ca1-4148-a51c-67443322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57420B-B02A-4C5C-8E42-D32AAA78C7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82BE57F-3D87-461F-9226-3E36F889D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aa9305-1f6d-4921-a20c-6f8071a3d59e"/>
    <ds:schemaRef ds:uri="47a6c9ea-8ca1-4148-a51c-674433223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E3638C-4A66-4333-B9F8-7BBA7195C3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Co-branding (widescreen)</Template>
  <TotalTime>0</TotalTime>
  <Words>1956</Words>
  <Application>Microsoft Office PowerPoint</Application>
  <PresentationFormat>Widescreen</PresentationFormat>
  <Paragraphs>370</Paragraphs>
  <Slides>37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Restricted_PPT_template widescreen</vt:lpstr>
      <vt:lpstr>Restricted_PPT_template 4:3 </vt:lpstr>
      <vt:lpstr>Office Theme</vt:lpstr>
      <vt:lpstr>PowerPoint Presentation</vt:lpstr>
      <vt:lpstr>Agenda</vt:lpstr>
      <vt:lpstr>Innovation Contest – Where are we?</vt:lpstr>
      <vt:lpstr>Link my Travel</vt:lpstr>
      <vt:lpstr>Link my travel</vt:lpstr>
      <vt:lpstr>Link My Travel</vt:lpstr>
      <vt:lpstr>Mockup: Link My Travel to my agendas</vt:lpstr>
      <vt:lpstr>PowerPoint Presentation</vt:lpstr>
      <vt:lpstr>Tailor your flow</vt:lpstr>
      <vt:lpstr>Tailor My Trip</vt:lpstr>
      <vt:lpstr>Tailor your flow</vt:lpstr>
      <vt:lpstr>Landing Page or During Load of Availability</vt:lpstr>
      <vt:lpstr>Approach</vt:lpstr>
      <vt:lpstr>The Booking Flow</vt:lpstr>
      <vt:lpstr>The Booking Flow</vt:lpstr>
      <vt:lpstr>The Booking Flow</vt:lpstr>
      <vt:lpstr>Progressive Web App</vt:lpstr>
      <vt:lpstr>PowerPoint Presentation</vt:lpstr>
      <vt:lpstr>PowerPoint Presentation</vt:lpstr>
      <vt:lpstr>When user is engaged?</vt:lpstr>
      <vt:lpstr>PowerPoint Presentation</vt:lpstr>
      <vt:lpstr>Supersonic Subatomic Pelican </vt:lpstr>
      <vt:lpstr>Supersonic Subatomic Pelican</vt:lpstr>
      <vt:lpstr>Improve Interaction Speed  </vt:lpstr>
      <vt:lpstr>Improve Interaction Speed</vt:lpstr>
      <vt:lpstr>Improve Interaction Speed</vt:lpstr>
      <vt:lpstr>PowerPoint Presentation</vt:lpstr>
      <vt:lpstr>PowerPoint Presentation</vt:lpstr>
      <vt:lpstr>Some rules</vt:lpstr>
      <vt:lpstr>Problems Finding</vt:lpstr>
      <vt:lpstr>PowerPoint Presentation</vt:lpstr>
      <vt:lpstr>PowerPoint Presentation</vt:lpstr>
      <vt:lpstr>PowerPoint Presentation</vt:lpstr>
      <vt:lpstr>PowerPoint Presentation</vt:lpstr>
      <vt:lpstr>Problems Consolidation</vt:lpstr>
      <vt:lpstr>Problems Selection</vt:lpstr>
      <vt:lpstr>Wrap-up and next steps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revision>2</cp:revision>
  <dcterms:created xsi:type="dcterms:W3CDTF">2018-12-28T14:03:50Z</dcterms:created>
  <dcterms:modified xsi:type="dcterms:W3CDTF">2020-03-04T11:02:41Z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284f279d-8c4d-4bd2-9a7d-09682d5112dd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Ref">
    <vt:lpwstr>https://api.informationprotection.azure.com/api/b3f4f7c2-72ce-4192-aba4-d6c7719b5766</vt:lpwstr>
  </property>
  <property fmtid="{D5CDD505-2E9C-101B-9397-08002B2CF9AE}" pid="8" name="MSIP_Label_7f0ea3bf-098d-497f-9948-5e528bb54b39_Owner">
    <vt:lpwstr>pilar.garcia@amadeus.com</vt:lpwstr>
  </property>
  <property fmtid="{D5CDD505-2E9C-101B-9397-08002B2CF9AE}" pid="9" name="MSIP_Label_7f0ea3bf-098d-497f-9948-5e528bb54b39_SetDate">
    <vt:lpwstr>2018-05-10T13:38:40.6012830+02:00</vt:lpwstr>
  </property>
  <property fmtid="{D5CDD505-2E9C-101B-9397-08002B2CF9AE}" pid="10" name="MSIP_Label_7f0ea3bf-098d-497f-9948-5e528bb54b39_Name">
    <vt:lpwstr>Public</vt:lpwstr>
  </property>
  <property fmtid="{D5CDD505-2E9C-101B-9397-08002B2CF9AE}" pid="11" name="MSIP_Label_7f0ea3bf-098d-497f-9948-5e528bb54b39_Application">
    <vt:lpwstr>Microsoft Azure Information Protection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0x010100D3212D8B9F2A084F85A0C4B39973AD61</vt:lpwstr>
  </property>
</Properties>
</file>